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256" r:id="rId2"/>
    <p:sldId id="258" r:id="rId3"/>
    <p:sldId id="259" r:id="rId4"/>
    <p:sldId id="260" r:id="rId5"/>
    <p:sldId id="343" r:id="rId6"/>
    <p:sldId id="264" r:id="rId7"/>
    <p:sldId id="339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2" r:id="rId24"/>
    <p:sldId id="284" r:id="rId25"/>
    <p:sldId id="285" r:id="rId26"/>
    <p:sldId id="288" r:id="rId27"/>
    <p:sldId id="289" r:id="rId28"/>
    <p:sldId id="344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346" r:id="rId38"/>
    <p:sldId id="300" r:id="rId39"/>
    <p:sldId id="301" r:id="rId40"/>
    <p:sldId id="302" r:id="rId41"/>
    <p:sldId id="303" r:id="rId42"/>
    <p:sldId id="305" r:id="rId43"/>
    <p:sldId id="306" r:id="rId44"/>
    <p:sldId id="310" r:id="rId45"/>
    <p:sldId id="308" r:id="rId46"/>
    <p:sldId id="312" r:id="rId47"/>
    <p:sldId id="313" r:id="rId48"/>
    <p:sldId id="314" r:id="rId49"/>
    <p:sldId id="316" r:id="rId50"/>
    <p:sldId id="319" r:id="rId51"/>
    <p:sldId id="341" r:id="rId52"/>
    <p:sldId id="321" r:id="rId53"/>
    <p:sldId id="337" r:id="rId54"/>
    <p:sldId id="336" r:id="rId55"/>
    <p:sldId id="323" r:id="rId56"/>
    <p:sldId id="326" r:id="rId57"/>
    <p:sldId id="327" r:id="rId58"/>
    <p:sldId id="328" r:id="rId59"/>
    <p:sldId id="331" r:id="rId60"/>
    <p:sldId id="332" r:id="rId61"/>
    <p:sldId id="333" r:id="rId62"/>
    <p:sldId id="335" r:id="rId63"/>
    <p:sldId id="257" r:id="rId6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757"/>
    <a:srgbClr val="FF0D0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6244" autoAdjust="0"/>
  </p:normalViewPr>
  <p:slideViewPr>
    <p:cSldViewPr>
      <p:cViewPr>
        <p:scale>
          <a:sx n="83" d="100"/>
          <a:sy n="83" d="100"/>
        </p:scale>
        <p:origin x="-778" y="-38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Download more documents and slide shows on The Medical Post [ www.themedicalpost.net ]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8B9CEC4-64AB-492D-AA35-C9C0E55A3983}" type="datetimeFigureOut">
              <a:rPr lang="en-US"/>
              <a:pPr>
                <a:defRPr/>
              </a:pPr>
              <a:t>3/1/2018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30861E7-67F6-45BA-89AF-E358CF2807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Download more documents and slide shows on The Medical Post [ www.themedicalpost.net ]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B9F9556-A039-4758-8083-31A8A99BE1B6}" type="datetimeFigureOut">
              <a:rPr lang="en-US"/>
              <a:pPr>
                <a:defRPr/>
              </a:pPr>
              <a:t>3/1/2018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AD75981-2282-4437-8181-3EBC818E5A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B284CA-DB26-4BBA-84D2-F53C17FD80B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  <p:sp>
        <p:nvSpPr>
          <p:cNvPr id="87045" name="Header Placeholder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/>
              <a:t>Download more documents and slide shows on The Medical Post [ www.themedicalpost.net ]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A6503D-B2E0-4CA2-8BB5-1F07B27CD7CD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 smtClean="0">
              <a:latin typeface="Arial" charset="0"/>
            </a:endParaRPr>
          </a:p>
        </p:txBody>
      </p:sp>
      <p:sp>
        <p:nvSpPr>
          <p:cNvPr id="8806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8069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CABE2D1-7EF8-46E9-B898-6E709D217C63}" type="slidenum">
              <a:rPr lang="en-US" sz="1200">
                <a:latin typeface="Times New Roman" pitchFamily="18" charset="0"/>
              </a:rPr>
              <a:pPr algn="r"/>
              <a:t>34</a:t>
            </a:fld>
            <a:endParaRPr 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AEE64C-FADE-4330-9512-F06BB140577B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 smtClean="0">
              <a:latin typeface="Arial" charset="0"/>
            </a:endParaRPr>
          </a:p>
        </p:txBody>
      </p:sp>
      <p:sp>
        <p:nvSpPr>
          <p:cNvPr id="89091" name="Rectangle 3"/>
          <p:cNvSpPr txBox="1">
            <a:spLocks noGrp="1"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/>
            <a:fld id="{6E27E6BA-2BBB-42DF-8995-F8A7B8E237C6}" type="datetime1">
              <a:rPr lang="en-US" sz="1200">
                <a:latin typeface="Times New Roman" pitchFamily="18" charset="0"/>
              </a:rPr>
              <a:pPr algn="r" eaLnBrk="0" hangingPunct="0"/>
              <a:t>3/1/2018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89092" name="Rectangle 6"/>
          <p:cNvSpPr txBox="1">
            <a:spLocks noGrp="1"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/>
            <a:r>
              <a:rPr lang="en-US" sz="1200">
                <a:latin typeface="Times New Roman" pitchFamily="18" charset="0"/>
              </a:rPr>
              <a:t>Rajitha Fernando.</a:t>
            </a:r>
          </a:p>
        </p:txBody>
      </p:sp>
      <p:sp>
        <p:nvSpPr>
          <p:cNvPr id="89093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592A32A1-79AC-4B28-B724-1A773CFE6700}" type="slidenum">
              <a:rPr lang="en-US" sz="1200">
                <a:latin typeface="Times New Roman" pitchFamily="18" charset="0"/>
              </a:rPr>
              <a:pPr algn="r" eaLnBrk="0" hangingPunct="0"/>
              <a:t>36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890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5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9096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3B9004DC-DC92-4AFC-BCAD-7FAC4ACDBA7F}" type="slidenum">
              <a:rPr lang="en-US" sz="1200">
                <a:latin typeface="Times New Roman" pitchFamily="18" charset="0"/>
              </a:rPr>
              <a:pPr algn="r" eaLnBrk="0" hangingPunct="0"/>
              <a:t>36</a:t>
            </a:fld>
            <a:endParaRPr 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F16838-3E33-4D78-B76C-FAFD8F17C4B1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smtClean="0">
              <a:latin typeface="Arial" charset="0"/>
            </a:endParaRPr>
          </a:p>
        </p:txBody>
      </p:sp>
      <p:sp>
        <p:nvSpPr>
          <p:cNvPr id="9113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4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114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9AB3A7C-9FA5-40CB-95EF-38B4BA1A2AEB}" type="slidenum">
              <a:rPr lang="en-US" sz="1200">
                <a:latin typeface="Times New Roman" pitchFamily="18" charset="0"/>
              </a:rPr>
              <a:pPr algn="r"/>
              <a:t>38</a:t>
            </a:fld>
            <a:endParaRPr 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0C1490-F56C-46BA-A273-6596C1D27E6C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smtClean="0">
              <a:latin typeface="Arial" charset="0"/>
            </a:endParaRPr>
          </a:p>
        </p:txBody>
      </p:sp>
      <p:sp>
        <p:nvSpPr>
          <p:cNvPr id="9216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216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A285136-3123-433D-98FC-E700466F01CE}" type="slidenum">
              <a:rPr lang="en-US" sz="1200">
                <a:latin typeface="Times New Roman" pitchFamily="18" charset="0"/>
              </a:rPr>
              <a:pPr algn="r"/>
              <a:t>39</a:t>
            </a:fld>
            <a:endParaRPr 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A4E6A8-0023-43A7-B9CD-F1F33749C721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smtClean="0">
              <a:latin typeface="Arial" charset="0"/>
            </a:endParaRPr>
          </a:p>
        </p:txBody>
      </p:sp>
      <p:sp>
        <p:nvSpPr>
          <p:cNvPr id="9318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3189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D53E53F-E5AE-48DB-8625-DFD012A5D6CB}" type="slidenum">
              <a:rPr lang="en-US" sz="1200">
                <a:latin typeface="Times New Roman" pitchFamily="18" charset="0"/>
              </a:rPr>
              <a:pPr algn="r"/>
              <a:t>40</a:t>
            </a:fld>
            <a:endParaRPr 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C010EFB-2293-41A8-9D1E-95CA1D877A2F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US" smtClean="0">
              <a:latin typeface="Arial" charset="0"/>
            </a:endParaRPr>
          </a:p>
        </p:txBody>
      </p:sp>
      <p:sp>
        <p:nvSpPr>
          <p:cNvPr id="9421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4213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D61534F-8650-47AE-A33B-5E2A94D593C5}" type="slidenum">
              <a:rPr lang="en-US" sz="1200">
                <a:latin typeface="Times New Roman" pitchFamily="18" charset="0"/>
              </a:rPr>
              <a:pPr algn="r"/>
              <a:t>41</a:t>
            </a:fld>
            <a:endParaRPr 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2E24D8-71B4-4423-862A-2D128B962640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n-US" smtClean="0">
              <a:latin typeface="Arial" charset="0"/>
            </a:endParaRPr>
          </a:p>
        </p:txBody>
      </p:sp>
      <p:sp>
        <p:nvSpPr>
          <p:cNvPr id="95235" name="Rectangle 3"/>
          <p:cNvSpPr txBox="1">
            <a:spLocks noGrp="1"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/>
            <a:fld id="{705F85B7-80E5-4FE9-811B-72EEFA8F9638}" type="datetime1">
              <a:rPr lang="en-US" sz="1200">
                <a:latin typeface="Times New Roman" pitchFamily="18" charset="0"/>
              </a:rPr>
              <a:pPr algn="r" eaLnBrk="0" hangingPunct="0"/>
              <a:t>3/1/2018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95236" name="Rectangle 6"/>
          <p:cNvSpPr txBox="1">
            <a:spLocks noGrp="1"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/>
            <a:r>
              <a:rPr lang="en-US" sz="1200">
                <a:latin typeface="Times New Roman" pitchFamily="18" charset="0"/>
              </a:rPr>
              <a:t>Rajitha Fernando.</a:t>
            </a:r>
          </a:p>
        </p:txBody>
      </p:sp>
      <p:sp>
        <p:nvSpPr>
          <p:cNvPr id="95237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F05E2EFB-74D7-4B6A-8602-5D35B255313D}" type="slidenum">
              <a:rPr lang="en-US" sz="1200">
                <a:latin typeface="Times New Roman" pitchFamily="18" charset="0"/>
              </a:rPr>
              <a:pPr algn="r" eaLnBrk="0" hangingPunct="0"/>
              <a:t>42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952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9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5240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19ADC904-FB17-4054-8DC6-3EF35BCBEC43}" type="slidenum">
              <a:rPr lang="en-US" sz="1200">
                <a:latin typeface="Times New Roman" pitchFamily="18" charset="0"/>
              </a:rPr>
              <a:pPr algn="r" eaLnBrk="0" hangingPunct="0"/>
              <a:t>42</a:t>
            </a:fld>
            <a:endParaRPr 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CCDDA2-B2FF-4BB8-8CC9-455F2AEABE49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en-US" smtClean="0">
              <a:latin typeface="Arial" charset="0"/>
            </a:endParaRPr>
          </a:p>
        </p:txBody>
      </p:sp>
      <p:sp>
        <p:nvSpPr>
          <p:cNvPr id="9728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728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AADDEDAA-CE92-49B2-A793-DD2E6004B1FC}" type="slidenum">
              <a:rPr lang="en-US" sz="1200">
                <a:latin typeface="Times New Roman" pitchFamily="18" charset="0"/>
              </a:rPr>
              <a:pPr algn="r" eaLnBrk="0" hangingPunct="0"/>
              <a:t>45</a:t>
            </a:fld>
            <a:endParaRPr 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112EC4-24C5-48FF-A273-08950F0D9C8D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en-US" smtClean="0">
              <a:latin typeface="Arial" charset="0"/>
            </a:endParaRPr>
          </a:p>
        </p:txBody>
      </p:sp>
      <p:sp>
        <p:nvSpPr>
          <p:cNvPr id="10035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0357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A2BB8256-A767-4712-A8DB-E25D7F831F0B}" type="slidenum">
              <a:rPr lang="en-US" sz="1200">
                <a:latin typeface="Times New Roman" pitchFamily="18" charset="0"/>
              </a:rPr>
              <a:pPr algn="r" eaLnBrk="0" hangingPunct="0"/>
              <a:t>52</a:t>
            </a:fld>
            <a:endParaRPr 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16B79E-9AF0-4921-81B6-A54CC2F615BD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55</a:t>
            </a:fld>
            <a:endParaRPr lang="en-US" smtClean="0">
              <a:latin typeface="Arial" charset="0"/>
            </a:endParaRPr>
          </a:p>
        </p:txBody>
      </p:sp>
      <p:sp>
        <p:nvSpPr>
          <p:cNvPr id="10240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240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3C4C0720-F0AB-42CD-9257-A1B53D68588A}" type="slidenum">
              <a:rPr lang="en-US" sz="1200">
                <a:latin typeface="Times New Roman" pitchFamily="18" charset="0"/>
              </a:rPr>
              <a:pPr algn="r" eaLnBrk="0" hangingPunct="0"/>
              <a:t>55</a:t>
            </a:fld>
            <a:endParaRPr 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6A0F77-5B09-41C6-B02D-D5FAB0EF6E61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>
              <a:latin typeface="Arial" charset="0"/>
            </a:endParaRPr>
          </a:p>
        </p:txBody>
      </p:sp>
      <p:sp>
        <p:nvSpPr>
          <p:cNvPr id="79875" name="Rectangle 3"/>
          <p:cNvSpPr txBox="1">
            <a:spLocks noGrp="1"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/>
            <a:fld id="{773F3CCA-FD6E-41B5-A628-582917492224}" type="datetime1">
              <a:rPr lang="en-US" sz="1200">
                <a:latin typeface="Times New Roman" pitchFamily="18" charset="0"/>
              </a:rPr>
              <a:pPr algn="r" eaLnBrk="0" hangingPunct="0"/>
              <a:t>3/1/2018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79876" name="Rectangle 6"/>
          <p:cNvSpPr txBox="1">
            <a:spLocks noGrp="1"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/>
            <a:r>
              <a:rPr lang="en-US" sz="1200">
                <a:latin typeface="Times New Roman" pitchFamily="18" charset="0"/>
              </a:rPr>
              <a:t>Rajitha Fernando.</a:t>
            </a:r>
          </a:p>
        </p:txBody>
      </p:sp>
      <p:sp>
        <p:nvSpPr>
          <p:cNvPr id="79877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2C9A2B6A-6D67-4B33-870B-FD1C671BD370}" type="slidenum">
              <a:rPr lang="en-US" sz="1200">
                <a:latin typeface="Times New Roman" pitchFamily="18" charset="0"/>
              </a:rPr>
              <a:pPr algn="r" eaLnBrk="0" hangingPunct="0"/>
              <a:t>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798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9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9880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88EB2E45-A4BC-4D0C-B76E-6F82ADEF5FBD}" type="slidenum">
              <a:rPr lang="en-US" sz="1200">
                <a:latin typeface="Times New Roman" pitchFamily="18" charset="0"/>
              </a:rPr>
              <a:pPr algn="r" eaLnBrk="0" hangingPunct="0"/>
              <a:t>6</a:t>
            </a:fld>
            <a:endParaRPr 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5F1BE8-B67A-4ECA-B0DD-D61EA92FD037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>
              <a:latin typeface="Arial" charset="0"/>
            </a:endParaRPr>
          </a:p>
        </p:txBody>
      </p:sp>
      <p:sp>
        <p:nvSpPr>
          <p:cNvPr id="80899" name="Rectangle 3"/>
          <p:cNvSpPr txBox="1">
            <a:spLocks noGrp="1"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/>
            <a:fld id="{BD760D18-B960-4E85-A18B-1A035188D553}" type="datetime1">
              <a:rPr lang="en-US" sz="1200">
                <a:latin typeface="Times New Roman" pitchFamily="18" charset="0"/>
              </a:rPr>
              <a:pPr algn="r" eaLnBrk="0" hangingPunct="0"/>
              <a:t>3/1/2018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80900" name="Rectangle 6"/>
          <p:cNvSpPr txBox="1">
            <a:spLocks noGrp="1"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/>
            <a:r>
              <a:rPr lang="en-US" sz="1200">
                <a:latin typeface="Times New Roman" pitchFamily="18" charset="0"/>
              </a:rPr>
              <a:t>Rajitha Fernando.</a:t>
            </a:r>
          </a:p>
        </p:txBody>
      </p:sp>
      <p:sp>
        <p:nvSpPr>
          <p:cNvPr id="80901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B9865B71-9A25-451D-969A-02A85543AB64}" type="slidenum">
              <a:rPr lang="en-US" sz="1200">
                <a:latin typeface="Times New Roman" pitchFamily="18" charset="0"/>
              </a:rPr>
              <a:pPr algn="r" eaLnBrk="0" hangingPunct="0"/>
              <a:t>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809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903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0904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176BECA0-25FA-467B-8088-843751D9479A}" type="slidenum">
              <a:rPr lang="en-US" sz="1200">
                <a:latin typeface="Times New Roman" pitchFamily="18" charset="0"/>
              </a:rPr>
              <a:pPr algn="r" eaLnBrk="0" hangingPunct="0"/>
              <a:t>9</a:t>
            </a:fld>
            <a:endParaRPr 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620447-FF9E-4F08-B912-329E7C1FD7D2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>
              <a:latin typeface="Arial" charset="0"/>
            </a:endParaRPr>
          </a:p>
        </p:txBody>
      </p:sp>
      <p:sp>
        <p:nvSpPr>
          <p:cNvPr id="81923" name="Rectangle 3"/>
          <p:cNvSpPr txBox="1">
            <a:spLocks noGrp="1"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/>
            <a:fld id="{D7842184-8628-4899-9F43-1958CDC5ED35}" type="datetime1">
              <a:rPr lang="en-US" sz="1200">
                <a:latin typeface="Times New Roman" pitchFamily="18" charset="0"/>
              </a:rPr>
              <a:pPr algn="r" eaLnBrk="0" hangingPunct="0"/>
              <a:t>3/1/2018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81924" name="Rectangle 6"/>
          <p:cNvSpPr txBox="1">
            <a:spLocks noGrp="1"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/>
            <a:r>
              <a:rPr lang="en-US" sz="1200">
                <a:latin typeface="Times New Roman" pitchFamily="18" charset="0"/>
              </a:rPr>
              <a:t>Rajitha Fernando.</a:t>
            </a:r>
          </a:p>
        </p:txBody>
      </p:sp>
      <p:sp>
        <p:nvSpPr>
          <p:cNvPr id="81925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7A8125BA-FD8C-4F11-B3B6-37E59E99DAED}" type="slidenum">
              <a:rPr lang="en-US" sz="1200">
                <a:latin typeface="Times New Roman" pitchFamily="18" charset="0"/>
              </a:rPr>
              <a:pPr algn="r" eaLnBrk="0" hangingPunct="0"/>
              <a:t>10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819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7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1928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E21A2C4B-DB57-4863-8D6E-2ECF377A3494}" type="slidenum">
              <a:rPr lang="en-US" sz="1200">
                <a:latin typeface="Times New Roman" pitchFamily="18" charset="0"/>
              </a:rPr>
              <a:pPr algn="r" eaLnBrk="0" hangingPunct="0"/>
              <a:t>10</a:t>
            </a:fld>
            <a:endParaRPr 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A15AC1-9246-46C5-BC31-0F03AB0AF935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>
              <a:latin typeface="Arial" charset="0"/>
            </a:endParaRPr>
          </a:p>
        </p:txBody>
      </p:sp>
      <p:sp>
        <p:nvSpPr>
          <p:cNvPr id="82947" name="Rectangle 3"/>
          <p:cNvSpPr txBox="1">
            <a:spLocks noGrp="1"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/>
            <a:fld id="{A595094F-274E-4A38-A854-BC4DCEE59092}" type="datetime1">
              <a:rPr lang="en-US" sz="1200">
                <a:latin typeface="Times New Roman" pitchFamily="18" charset="0"/>
              </a:rPr>
              <a:pPr algn="r" eaLnBrk="0" hangingPunct="0"/>
              <a:t>3/1/2018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82948" name="Rectangle 6"/>
          <p:cNvSpPr txBox="1">
            <a:spLocks noGrp="1"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/>
            <a:r>
              <a:rPr lang="en-US" sz="1200">
                <a:latin typeface="Times New Roman" pitchFamily="18" charset="0"/>
              </a:rPr>
              <a:t>Rajitha Fernando.</a:t>
            </a:r>
          </a:p>
        </p:txBody>
      </p:sp>
      <p:sp>
        <p:nvSpPr>
          <p:cNvPr id="82949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7A823404-779F-45EE-985D-8F37654C02BA}" type="slidenum">
              <a:rPr lang="en-US" sz="1200">
                <a:latin typeface="Times New Roman" pitchFamily="18" charset="0"/>
              </a:rPr>
              <a:pPr algn="r" eaLnBrk="0" hangingPunct="0"/>
              <a:t>11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829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51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2952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007D9613-1571-4629-A3F2-3EF06253D53B}" type="slidenum">
              <a:rPr lang="en-US" sz="1200">
                <a:latin typeface="Times New Roman" pitchFamily="18" charset="0"/>
              </a:rPr>
              <a:pPr algn="r" eaLnBrk="0" hangingPunct="0"/>
              <a:t>11</a:t>
            </a:fld>
            <a:endParaRPr 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430B3C-A015-42DA-A36C-A139E3B6DF76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>
              <a:latin typeface="Arial" charset="0"/>
            </a:endParaRPr>
          </a:p>
        </p:txBody>
      </p:sp>
      <p:sp>
        <p:nvSpPr>
          <p:cNvPr id="83971" name="Rectangle 3"/>
          <p:cNvSpPr txBox="1">
            <a:spLocks noGrp="1"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/>
            <a:fld id="{0CE41A0F-8752-4F6F-903D-146D4A280496}" type="datetime1">
              <a:rPr lang="en-US" sz="1200">
                <a:latin typeface="Times New Roman" pitchFamily="18" charset="0"/>
              </a:rPr>
              <a:pPr algn="r" eaLnBrk="0" hangingPunct="0"/>
              <a:t>3/1/2018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83972" name="Rectangle 6"/>
          <p:cNvSpPr txBox="1">
            <a:spLocks noGrp="1"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/>
            <a:r>
              <a:rPr lang="en-US" sz="1200">
                <a:latin typeface="Times New Roman" pitchFamily="18" charset="0"/>
              </a:rPr>
              <a:t>Rajitha Fernando.</a:t>
            </a:r>
          </a:p>
        </p:txBody>
      </p:sp>
      <p:sp>
        <p:nvSpPr>
          <p:cNvPr id="83973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DCD16AF8-BE81-4CA1-B6EE-3CA756BD39A1}" type="slidenum">
              <a:rPr lang="en-US" sz="1200">
                <a:latin typeface="Times New Roman" pitchFamily="18" charset="0"/>
              </a:rPr>
              <a:pPr algn="r" eaLnBrk="0" hangingPunct="0"/>
              <a:t>12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839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5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3976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BEC36BDD-9FDE-4ED4-9A27-C87221CA2680}" type="slidenum">
              <a:rPr lang="en-US" sz="1200">
                <a:latin typeface="Times New Roman" pitchFamily="18" charset="0"/>
              </a:rPr>
              <a:pPr algn="r" eaLnBrk="0" hangingPunct="0"/>
              <a:t>12</a:t>
            </a:fld>
            <a:endParaRPr 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0870BE-FFBB-4A4A-BC30-886D9383451E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>
              <a:latin typeface="Arial" charset="0"/>
            </a:endParaRPr>
          </a:p>
        </p:txBody>
      </p:sp>
      <p:sp>
        <p:nvSpPr>
          <p:cNvPr id="84995" name="Rectangle 3"/>
          <p:cNvSpPr txBox="1">
            <a:spLocks noGrp="1"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/>
            <a:fld id="{4D838991-676D-4342-93B6-B71CDF8DC16B}" type="datetime1">
              <a:rPr lang="en-US" sz="1200">
                <a:latin typeface="Times New Roman" pitchFamily="18" charset="0"/>
              </a:rPr>
              <a:pPr algn="r" eaLnBrk="0" hangingPunct="0"/>
              <a:t>3/1/2018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84996" name="Rectangle 6"/>
          <p:cNvSpPr txBox="1">
            <a:spLocks noGrp="1"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/>
            <a:r>
              <a:rPr lang="en-US" sz="1200">
                <a:latin typeface="Times New Roman" pitchFamily="18" charset="0"/>
              </a:rPr>
              <a:t>Rajitha Fernando.</a:t>
            </a:r>
          </a:p>
        </p:txBody>
      </p:sp>
      <p:sp>
        <p:nvSpPr>
          <p:cNvPr id="84997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8ADF4582-3B43-4348-AA4E-94DF0DF475D4}" type="slidenum">
              <a:rPr lang="en-US" sz="1200">
                <a:latin typeface="Times New Roman" pitchFamily="18" charset="0"/>
              </a:rPr>
              <a:pPr algn="r" eaLnBrk="0" hangingPunct="0"/>
              <a:t>13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849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9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5000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80652A39-050E-4F21-9407-304450008FFD}" type="slidenum">
              <a:rPr lang="en-US" sz="1200">
                <a:latin typeface="Times New Roman" pitchFamily="18" charset="0"/>
              </a:rPr>
              <a:pPr algn="r" eaLnBrk="0" hangingPunct="0"/>
              <a:t>13</a:t>
            </a:fld>
            <a:endParaRPr 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D0E940-ABD3-430C-B942-14F5DFFA6510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>
              <a:latin typeface="Arial" charset="0"/>
            </a:endParaRPr>
          </a:p>
        </p:txBody>
      </p:sp>
      <p:sp>
        <p:nvSpPr>
          <p:cNvPr id="86019" name="Rectangle 3"/>
          <p:cNvSpPr txBox="1">
            <a:spLocks noGrp="1"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/>
            <a:fld id="{3B126396-3694-4912-8458-DE64540A4095}" type="datetime1">
              <a:rPr lang="en-US" sz="1200">
                <a:latin typeface="Times New Roman" pitchFamily="18" charset="0"/>
              </a:rPr>
              <a:pPr algn="r" eaLnBrk="0" hangingPunct="0"/>
              <a:t>3/1/2018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86020" name="Rectangle 6"/>
          <p:cNvSpPr txBox="1">
            <a:spLocks noGrp="1"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/>
            <a:r>
              <a:rPr lang="en-US" sz="1200">
                <a:latin typeface="Times New Roman" pitchFamily="18" charset="0"/>
              </a:rPr>
              <a:t>Rajitha Fernando.</a:t>
            </a:r>
          </a:p>
        </p:txBody>
      </p:sp>
      <p:sp>
        <p:nvSpPr>
          <p:cNvPr id="86021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BB426C35-578E-4CDB-A335-2A13D734B04A}" type="slidenum">
              <a:rPr lang="en-US" sz="1200">
                <a:latin typeface="Times New Roman" pitchFamily="18" charset="0"/>
              </a:rPr>
              <a:pPr algn="r" eaLnBrk="0" hangingPunct="0"/>
              <a:t>14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860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23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6024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499A7518-334C-4402-9067-EA0236C68BB9}" type="slidenum">
              <a:rPr lang="en-US" sz="1200">
                <a:latin typeface="Times New Roman" pitchFamily="18" charset="0"/>
              </a:rPr>
              <a:pPr algn="r" eaLnBrk="0" hangingPunct="0"/>
              <a:t>14</a:t>
            </a:fld>
            <a:endParaRPr 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B8023F1-D88B-4757-944A-CA1027C63989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smtClean="0">
              <a:latin typeface="Arial" charset="0"/>
            </a:endParaRPr>
          </a:p>
        </p:txBody>
      </p:sp>
      <p:sp>
        <p:nvSpPr>
          <p:cNvPr id="87043" name="Rectangle 3"/>
          <p:cNvSpPr txBox="1">
            <a:spLocks noGrp="1"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/>
            <a:fld id="{3FD8EE99-746C-46A0-A3D7-069FC0D67BA7}" type="datetime1">
              <a:rPr lang="en-US" sz="1200">
                <a:latin typeface="Times New Roman" pitchFamily="18" charset="0"/>
              </a:rPr>
              <a:pPr algn="r" eaLnBrk="0" hangingPunct="0"/>
              <a:t>3/1/2018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87044" name="Rectangle 6"/>
          <p:cNvSpPr txBox="1">
            <a:spLocks noGrp="1"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/>
            <a:r>
              <a:rPr lang="en-US" sz="1200">
                <a:latin typeface="Times New Roman" pitchFamily="18" charset="0"/>
              </a:rPr>
              <a:t>Rajitha Fernando.</a:t>
            </a:r>
          </a:p>
        </p:txBody>
      </p:sp>
      <p:sp>
        <p:nvSpPr>
          <p:cNvPr id="87045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4FED906A-BBCD-4BC2-83B1-589D26BA712A}" type="slidenum">
              <a:rPr lang="en-US" sz="1200">
                <a:latin typeface="Times New Roman" pitchFamily="18" charset="0"/>
              </a:rPr>
              <a:pPr algn="r" eaLnBrk="0" hangingPunct="0"/>
              <a:t>26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870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7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7048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777DF034-AC34-40A2-8DFA-467F344572F0}" type="slidenum">
              <a:rPr lang="en-US" sz="1200">
                <a:latin typeface="Times New Roman" pitchFamily="18" charset="0"/>
              </a:rPr>
              <a:pPr algn="r" eaLnBrk="0" hangingPunct="0"/>
              <a:t>26</a:t>
            </a:fld>
            <a:endParaRPr 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CC387-4F47-46C7-AB7E-72D4548A2D46}" type="datetime1">
              <a:rPr lang="en-US"/>
              <a:pPr>
                <a:defRPr/>
              </a:pPr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Download more documents and slide shows on The Medical Post [ www.themedicalpost.net ]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FA9FA-F529-4C7D-9854-C7D2BE047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EC8D7-5C2A-4C3B-BC93-8669372805F3}" type="datetime1">
              <a:rPr lang="en-US"/>
              <a:pPr>
                <a:defRPr/>
              </a:pPr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Download more documents and slide shows on The Medical Post [ www.themedicalpost.net ]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10C6E-730C-41DE-AD8E-270A36FAC3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C061D-CC28-444F-B2EC-9BBC81C98B94}" type="datetime1">
              <a:rPr lang="en-US"/>
              <a:pPr>
                <a:defRPr/>
              </a:pPr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Download more documents and slide shows on The Medical Post [ www.themedicalpost.net ]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7A2E8-9093-45D6-995B-FB8F4B6CC4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582D7-40B9-4C03-A5F5-ADDE7461CD6D}" type="datetime1">
              <a:rPr lang="en-US"/>
              <a:pPr>
                <a:defRPr/>
              </a:pPr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Download more documents and slide shows on The Medical Post [ www.themedicalpost.net ]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D693B-7195-49DC-A378-446EAA3C9D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7D208-054B-4C5F-983D-5F07947EAD8A}" type="datetime1">
              <a:rPr lang="en-US"/>
              <a:pPr>
                <a:defRPr/>
              </a:pPr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Download more documents and slide shows on The Medical Post [ www.themedicalpost.net ]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E8728-A7DB-418C-B57F-388AB86BC1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9B96C-FDD7-4AD3-B432-32E3510E9B95}" type="datetime1">
              <a:rPr lang="en-US"/>
              <a:pPr>
                <a:defRPr/>
              </a:pPr>
              <a:t>3/1/2018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Download more documents and slide shows on The Medical Post [ www.themedicalpost.net ]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46E48-023D-46A2-A349-275DD16C87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B0743-FAF2-4FDA-9C6F-D37E9AD31AA4}" type="datetime1">
              <a:rPr lang="en-US"/>
              <a:pPr>
                <a:defRPr/>
              </a:pPr>
              <a:t>3/1/2018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Download more documents and slide shows on The Medical Post [ www.themedicalpost.net ]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28159-401D-425B-A1A6-B8742ABDF7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5C110-3E5E-480F-859D-E969958B7AD4}" type="datetime1">
              <a:rPr lang="en-US"/>
              <a:pPr>
                <a:defRPr/>
              </a:pPr>
              <a:t>3/1/2018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Download more documents and slide shows on The Medical Post [ www.themedicalpost.net ]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8F75F-006A-4446-A7F7-138F31CB82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8FA93-91F8-4E15-BDF6-773F6F239463}" type="datetime1">
              <a:rPr lang="en-US"/>
              <a:pPr>
                <a:defRPr/>
              </a:pPr>
              <a:t>3/1/2018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Download more documents and slide shows on The Medical Post [ www.themedicalpost.net ]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E99B98-8165-4A92-9FEA-1F7F37D904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CFBB7-881F-4B53-AB99-C1A86494882C}" type="datetime1">
              <a:rPr lang="en-US"/>
              <a:pPr>
                <a:defRPr/>
              </a:pPr>
              <a:t>3/1/2018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Download more documents and slide shows on The Medical Post [ www.themedicalpost.net ]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330C2-F350-4231-A0BB-6922539D48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798E3-1C83-46B3-9441-521B04AFFF40}" type="datetime1">
              <a:rPr lang="en-US"/>
              <a:pPr>
                <a:defRPr/>
              </a:pPr>
              <a:t>3/1/2018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Download more documents and slide shows on The Medical Post [ www.themedicalpost.net ]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A34E8-DE3A-4EC2-B8DA-CE718D537A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FFFF00">
                <a:alpha val="33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789F9E6-E5AC-42FA-A7C3-E7530CBABD22}" type="datetime1">
              <a:rPr lang="en-US"/>
              <a:pPr>
                <a:defRPr/>
              </a:pPr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Download more documents and slide shows on The Medical Post [ www.themedicalpost.net ]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40972C5-0910-44FE-87BA-20504FBFE8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1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ChangeArrowheads="1"/>
          </p:cNvSpPr>
          <p:nvPr/>
        </p:nvSpPr>
        <p:spPr bwMode="auto">
          <a:xfrm>
            <a:off x="1214438" y="1785938"/>
            <a:ext cx="69294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800" b="1">
                <a:solidFill>
                  <a:srgbClr val="C00000"/>
                </a:solidFill>
              </a:rPr>
              <a:t>Neonatal Jaundice</a:t>
            </a:r>
          </a:p>
        </p:txBody>
      </p:sp>
      <p:sp>
        <p:nvSpPr>
          <p:cNvPr id="6147" name="Rectangle 5"/>
          <p:cNvSpPr>
            <a:spLocks noChangeArrowheads="1"/>
          </p:cNvSpPr>
          <p:nvPr/>
        </p:nvSpPr>
        <p:spPr bwMode="auto">
          <a:xfrm>
            <a:off x="2286000" y="2967038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Dr. Mohammed Jaffer Salih      </a:t>
            </a:r>
          </a:p>
          <a:p>
            <a:pPr algn="ctr"/>
            <a:r>
              <a:rPr lang="en-US"/>
              <a:t> Consultant Neonatologist</a:t>
            </a:r>
          </a:p>
          <a:p>
            <a:pPr algn="ctr"/>
            <a:r>
              <a:rPr lang="en-US"/>
              <a:t>King Saud Medical City </a:t>
            </a:r>
          </a:p>
        </p:txBody>
      </p:sp>
    </p:spTree>
  </p:cSld>
  <p:clrMapOvr>
    <a:masterClrMapping/>
  </p:clrMapOvr>
  <p:transition advTm="10000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smtClean="0">
                <a:latin typeface="Trebuchet MS" pitchFamily="34" charset="0"/>
              </a:rPr>
              <a:t>Pathological Jaundice - Hemolytic causes (unconjugated)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half" idx="4294967295"/>
          </p:nvPr>
        </p:nvSpPr>
        <p:spPr>
          <a:xfrm>
            <a:off x="0" y="1447800"/>
            <a:ext cx="4495800" cy="5410200"/>
          </a:xfrm>
        </p:spPr>
        <p:txBody>
          <a:bodyPr/>
          <a:lstStyle/>
          <a:p>
            <a:pPr algn="ctr" eaLnBrk="1" hangingPunct="1">
              <a:spcBef>
                <a:spcPts val="500"/>
              </a:spcBef>
              <a:spcAft>
                <a:spcPts val="500"/>
              </a:spcAft>
              <a:buFontTx/>
              <a:buNone/>
            </a:pPr>
            <a:r>
              <a:rPr lang="en-US" b="1" smtClean="0">
                <a:solidFill>
                  <a:schemeClr val="accent2"/>
                </a:solidFill>
                <a:latin typeface="Trebuchet MS" pitchFamily="34" charset="0"/>
              </a:rPr>
              <a:t>Coombs' test positive</a:t>
            </a:r>
          </a:p>
          <a:p>
            <a:pPr lvl="1"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z="3200" smtClean="0">
                <a:latin typeface="Trebuchet MS" pitchFamily="34" charset="0"/>
              </a:rPr>
              <a:t>Rh incompatibility</a:t>
            </a:r>
          </a:p>
          <a:p>
            <a:pPr lvl="1"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z="3200" smtClean="0">
                <a:latin typeface="Trebuchet MS" pitchFamily="34" charset="0"/>
              </a:rPr>
              <a:t>ABO incompatibility 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sz="half" idx="4294967295"/>
          </p:nvPr>
        </p:nvSpPr>
        <p:spPr>
          <a:xfrm>
            <a:off x="4114800" y="1371600"/>
            <a:ext cx="4648200" cy="5257800"/>
          </a:xfrm>
        </p:spPr>
        <p:txBody>
          <a:bodyPr/>
          <a:lstStyle/>
          <a:p>
            <a:pPr lvl="1" algn="ctr" eaLnBrk="1" hangingPunct="1">
              <a:spcBef>
                <a:spcPts val="500"/>
              </a:spcBef>
              <a:spcAft>
                <a:spcPts val="500"/>
              </a:spcAft>
              <a:buFontTx/>
              <a:buNone/>
            </a:pPr>
            <a:r>
              <a:rPr lang="en-US" sz="3200" b="1" smtClean="0">
                <a:solidFill>
                  <a:schemeClr val="accent2"/>
                </a:solidFill>
                <a:latin typeface="Trebuchet MS" pitchFamily="34" charset="0"/>
              </a:rPr>
              <a:t>Coombs' test negative</a:t>
            </a:r>
          </a:p>
          <a:p>
            <a:pPr lvl="1"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z="3200" smtClean="0">
                <a:latin typeface="Trebuchet MS" pitchFamily="34" charset="0"/>
              </a:rPr>
              <a:t>Red blood cell membrane defects</a:t>
            </a:r>
          </a:p>
          <a:p>
            <a:pPr lvl="1"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z="3200" smtClean="0">
                <a:latin typeface="Trebuchet MS" pitchFamily="34" charset="0"/>
              </a:rPr>
              <a:t>Red blood cell enzyme defects</a:t>
            </a:r>
          </a:p>
          <a:p>
            <a:pPr lvl="1"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z="3200" smtClean="0">
                <a:latin typeface="Trebuchet MS" pitchFamily="34" charset="0"/>
              </a:rPr>
              <a:t>Drugs</a:t>
            </a:r>
          </a:p>
          <a:p>
            <a:pPr lvl="1"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z="3200" smtClean="0">
                <a:latin typeface="Trebuchet MS" pitchFamily="34" charset="0"/>
              </a:rPr>
              <a:t>Hemoglobinopathies</a:t>
            </a:r>
          </a:p>
          <a:p>
            <a:pPr lvl="1"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z="3200" smtClean="0">
                <a:latin typeface="Trebuchet MS" pitchFamily="34" charset="0"/>
              </a:rPr>
              <a:t>Sepsis</a:t>
            </a:r>
            <a:r>
              <a:rPr lang="en-US" sz="2400" smtClean="0">
                <a:latin typeface="Trebuchet MS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9144000" cy="1295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200" b="1" smtClean="0">
                <a:latin typeface="Trebuchet MS" pitchFamily="34" charset="0"/>
              </a:rPr>
              <a:t>Pathological Jaundice - Non-hemolytic</a:t>
            </a:r>
            <a:r>
              <a:rPr lang="en-US" sz="3600" b="1" smtClean="0">
                <a:latin typeface="Trebuchet MS" pitchFamily="34" charset="0"/>
              </a:rPr>
              <a:t> (unconjugated)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half" idx="4294967295"/>
          </p:nvPr>
        </p:nvSpPr>
        <p:spPr>
          <a:xfrm>
            <a:off x="0" y="1752600"/>
            <a:ext cx="4800600" cy="4343400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Bef>
                <a:spcPts val="500"/>
              </a:spcBef>
              <a:spcAft>
                <a:spcPts val="500"/>
              </a:spcAft>
              <a:buFontTx/>
              <a:buNone/>
              <a:defRPr/>
            </a:pPr>
            <a:r>
              <a:rPr lang="en-US" b="1" smtClean="0">
                <a:solidFill>
                  <a:schemeClr val="accent2"/>
                </a:solidFill>
                <a:latin typeface="Trebuchet MS" pitchFamily="34" charset="0"/>
              </a:rPr>
              <a:t>Extravascular sources</a:t>
            </a:r>
          </a:p>
          <a:p>
            <a:pPr eaLnBrk="1" fontAlgn="auto" hangingPunct="1">
              <a:spcBef>
                <a:spcPts val="500"/>
              </a:spcBef>
              <a:spcAft>
                <a:spcPts val="500"/>
              </a:spcAft>
              <a:buFontTx/>
              <a:buNone/>
              <a:defRPr/>
            </a:pPr>
            <a:r>
              <a:rPr lang="en-US" smtClean="0">
                <a:latin typeface="Trebuchet MS" pitchFamily="34" charset="0"/>
              </a:rPr>
              <a:t>	- cephalohematoma</a:t>
            </a:r>
          </a:p>
          <a:p>
            <a:pPr eaLnBrk="1" fontAlgn="auto" hangingPunct="1">
              <a:spcBef>
                <a:spcPts val="500"/>
              </a:spcBef>
              <a:spcAft>
                <a:spcPts val="500"/>
              </a:spcAft>
              <a:buFontTx/>
              <a:buNone/>
              <a:defRPr/>
            </a:pPr>
            <a:r>
              <a:rPr lang="en-US" smtClean="0">
                <a:latin typeface="Trebuchet MS" pitchFamily="34" charset="0"/>
              </a:rPr>
              <a:t>	- </a:t>
            </a:r>
            <a:r>
              <a:rPr lang="en-US" sz="3600" smtClean="0">
                <a:latin typeface="Trebuchet MS" pitchFamily="34" charset="0"/>
              </a:rPr>
              <a:t>Polycythemia:</a:t>
            </a:r>
          </a:p>
          <a:p>
            <a:pPr lvl="1" eaLnBrk="1" fontAlgn="auto" hangingPunct="1">
              <a:spcBef>
                <a:spcPts val="500"/>
              </a:spcBef>
              <a:spcAft>
                <a:spcPts val="500"/>
              </a:spcAft>
              <a:buFontTx/>
              <a:buChar char="-"/>
              <a:defRPr/>
            </a:pPr>
            <a:r>
              <a:rPr lang="en-US" sz="3200" smtClean="0">
                <a:latin typeface="Trebuchet MS" pitchFamily="34" charset="0"/>
              </a:rPr>
              <a:t>fetal-maternal transfusion, </a:t>
            </a:r>
          </a:p>
          <a:p>
            <a:pPr lvl="1" eaLnBrk="1" fontAlgn="auto" hangingPunct="1">
              <a:spcBef>
                <a:spcPts val="500"/>
              </a:spcBef>
              <a:spcAft>
                <a:spcPts val="500"/>
              </a:spcAft>
              <a:buFontTx/>
              <a:buChar char="-"/>
              <a:defRPr/>
            </a:pPr>
            <a:r>
              <a:rPr lang="en-US" sz="3200" smtClean="0">
                <a:latin typeface="Trebuchet MS" pitchFamily="34" charset="0"/>
              </a:rPr>
              <a:t>delayed cord clamping</a:t>
            </a:r>
          </a:p>
          <a:p>
            <a:pPr lvl="1" eaLnBrk="1" fontAlgn="auto" hangingPunct="1">
              <a:spcBef>
                <a:spcPts val="500"/>
              </a:spcBef>
              <a:spcAft>
                <a:spcPts val="500"/>
              </a:spcAft>
              <a:buFontTx/>
              <a:buChar char="-"/>
              <a:defRPr/>
            </a:pPr>
            <a:r>
              <a:rPr lang="en-US" sz="3200" smtClean="0">
                <a:latin typeface="Trebuchet MS" pitchFamily="34" charset="0"/>
              </a:rPr>
              <a:t> twin-twin transfusion 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sz="half" idx="4294967295"/>
          </p:nvPr>
        </p:nvSpPr>
        <p:spPr>
          <a:xfrm>
            <a:off x="4648200" y="1828800"/>
            <a:ext cx="4495800" cy="42672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b="1" smtClean="0">
                <a:solidFill>
                  <a:schemeClr val="accent2"/>
                </a:solidFill>
                <a:latin typeface="Trebuchet MS" pitchFamily="34" charset="0"/>
              </a:rPr>
              <a:t>Increased Enterohepatic circulation</a:t>
            </a:r>
          </a:p>
          <a:p>
            <a:pPr eaLnBrk="1" fontAlgn="auto" hangingPunct="1">
              <a:spcAft>
                <a:spcPts val="0"/>
              </a:spcAft>
              <a:buFontTx/>
              <a:buChar char="–"/>
              <a:defRPr/>
            </a:pPr>
            <a:r>
              <a:rPr lang="en-US" smtClean="0">
                <a:latin typeface="Trebuchet MS" pitchFamily="34" charset="0"/>
              </a:rPr>
              <a:t>Cystic fibrosis</a:t>
            </a:r>
          </a:p>
          <a:p>
            <a:pPr eaLnBrk="1" fontAlgn="auto" hangingPunct="1">
              <a:spcAft>
                <a:spcPts val="0"/>
              </a:spcAft>
              <a:buFontTx/>
              <a:buChar char="–"/>
              <a:defRPr/>
            </a:pPr>
            <a:r>
              <a:rPr lang="en-US" smtClean="0">
                <a:latin typeface="Trebuchet MS" pitchFamily="34" charset="0"/>
              </a:rPr>
              <a:t>Ileal atresia</a:t>
            </a:r>
          </a:p>
          <a:p>
            <a:pPr eaLnBrk="1" fontAlgn="auto" hangingPunct="1">
              <a:spcAft>
                <a:spcPts val="0"/>
              </a:spcAft>
              <a:buFontTx/>
              <a:buChar char="–"/>
              <a:defRPr/>
            </a:pPr>
            <a:r>
              <a:rPr lang="en-US" smtClean="0">
                <a:latin typeface="Trebuchet MS" pitchFamily="34" charset="0"/>
              </a:rPr>
              <a:t>Hirschsprung's disease</a:t>
            </a:r>
          </a:p>
          <a:p>
            <a:pPr eaLnBrk="1" fontAlgn="auto" hangingPunct="1">
              <a:spcAft>
                <a:spcPts val="0"/>
              </a:spcAft>
              <a:buFontTx/>
              <a:buChar char="–"/>
              <a:defRPr/>
            </a:pPr>
            <a:r>
              <a:rPr lang="en-US" smtClean="0">
                <a:latin typeface="Trebuchet MS" pitchFamily="34" charset="0"/>
              </a:rPr>
              <a:t>Breast milk jaundice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9144000" cy="1524000"/>
          </a:xfrm>
        </p:spPr>
        <p:txBody>
          <a:bodyPr/>
          <a:lstStyle/>
          <a:p>
            <a:pPr eaLnBrk="1" hangingPunct="1"/>
            <a:r>
              <a:rPr lang="en-US" sz="4000" b="1" smtClean="0">
                <a:latin typeface="Trebuchet MS" pitchFamily="34" charset="0"/>
              </a:rPr>
              <a:t>Pathological Jaundice – </a:t>
            </a:r>
            <a:br>
              <a:rPr lang="en-US" sz="4000" b="1" smtClean="0">
                <a:latin typeface="Trebuchet MS" pitchFamily="34" charset="0"/>
              </a:rPr>
            </a:br>
            <a:r>
              <a:rPr lang="en-US" sz="4000" b="1" smtClean="0">
                <a:solidFill>
                  <a:schemeClr val="accent2"/>
                </a:solidFill>
                <a:latin typeface="Trebuchet MS" pitchFamily="34" charset="0"/>
              </a:rPr>
              <a:t>Defective Conjugation(unconjugated)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endParaRPr lang="en-US" smtClean="0">
              <a:latin typeface="Trebuchet MS" pitchFamily="34" charset="0"/>
            </a:endParaRPr>
          </a:p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mtClean="0">
                <a:latin typeface="Trebuchet MS" pitchFamily="34" charset="0"/>
              </a:rPr>
              <a:t>Crigler-Najjar syndrome types 1 and 2 </a:t>
            </a:r>
          </a:p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mtClean="0">
                <a:latin typeface="Trebuchet MS" pitchFamily="34" charset="0"/>
              </a:rPr>
              <a:t>Gilbert syndrome </a:t>
            </a:r>
          </a:p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mtClean="0">
                <a:latin typeface="Trebuchet MS" pitchFamily="34" charset="0"/>
              </a:rPr>
              <a:t>Hypothyroidism </a:t>
            </a:r>
          </a:p>
          <a:p>
            <a:pPr eaLnBrk="1" hangingPunct="1"/>
            <a:r>
              <a:rPr lang="en-US" smtClean="0">
                <a:latin typeface="Trebuchet MS" pitchFamily="34" charset="0"/>
              </a:rPr>
              <a:t>Breast milk jaundice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0"/>
            <a:ext cx="77724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smtClean="0">
                <a:latin typeface="Trebuchet MS" pitchFamily="34" charset="0"/>
              </a:rPr>
              <a:t>Pathological Jaundice – </a:t>
            </a:r>
            <a:br>
              <a:rPr lang="en-US" sz="4000" b="1" smtClean="0">
                <a:latin typeface="Trebuchet MS" pitchFamily="34" charset="0"/>
              </a:rPr>
            </a:br>
            <a:r>
              <a:rPr lang="en-US" sz="4000" b="1" smtClean="0">
                <a:solidFill>
                  <a:schemeClr val="accent2"/>
                </a:solidFill>
                <a:latin typeface="Trebuchet MS" pitchFamily="34" charset="0"/>
              </a:rPr>
              <a:t>Defective Conjugation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half" idx="4294967295"/>
          </p:nvPr>
        </p:nvSpPr>
        <p:spPr>
          <a:xfrm>
            <a:off x="0" y="1295400"/>
            <a:ext cx="4876800" cy="5562600"/>
          </a:xfrm>
        </p:spPr>
        <p:txBody>
          <a:bodyPr/>
          <a:lstStyle/>
          <a:p>
            <a:pPr eaLnBrk="1" hangingPunct="1">
              <a:spcBef>
                <a:spcPts val="500"/>
              </a:spcBef>
              <a:spcAft>
                <a:spcPts val="500"/>
              </a:spcAft>
              <a:buFontTx/>
              <a:buNone/>
            </a:pPr>
            <a:r>
              <a:rPr lang="en-US" sz="3600" smtClean="0">
                <a:solidFill>
                  <a:schemeClr val="accent2"/>
                </a:solidFill>
                <a:latin typeface="Trebuchet MS" pitchFamily="34" charset="0"/>
              </a:rPr>
              <a:t>Metabolic disorder:</a:t>
            </a:r>
            <a:r>
              <a:rPr lang="en-US" sz="3600" smtClean="0">
                <a:latin typeface="Trebuchet MS" pitchFamily="34" charset="0"/>
              </a:rPr>
              <a:t> </a:t>
            </a:r>
          </a:p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el-GR" sz="3600" smtClean="0">
                <a:latin typeface="Trebuchet MS" pitchFamily="34" charset="0"/>
                <a:cs typeface="Times New Roman" pitchFamily="18" charset="0"/>
              </a:rPr>
              <a:t>α</a:t>
            </a:r>
            <a:r>
              <a:rPr lang="en-US" sz="3600" baseline="-25000" smtClean="0">
                <a:latin typeface="Trebuchet MS" pitchFamily="34" charset="0"/>
              </a:rPr>
              <a:t>1</a:t>
            </a:r>
            <a:r>
              <a:rPr lang="en-US" sz="3600" smtClean="0">
                <a:latin typeface="Trebuchet MS" pitchFamily="34" charset="0"/>
              </a:rPr>
              <a:t> AT deficiency</a:t>
            </a:r>
          </a:p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z="3600" smtClean="0">
                <a:latin typeface="Trebuchet MS" pitchFamily="34" charset="0"/>
              </a:rPr>
              <a:t>Cystic fibrosis</a:t>
            </a:r>
          </a:p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z="3600" smtClean="0">
                <a:latin typeface="Trebuchet MS" pitchFamily="34" charset="0"/>
              </a:rPr>
              <a:t>Galactosemia </a:t>
            </a:r>
          </a:p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z="3600" smtClean="0">
                <a:latin typeface="Trebuchet MS" pitchFamily="34" charset="0"/>
              </a:rPr>
              <a:t>Gaucher's disease</a:t>
            </a:r>
          </a:p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z="3600" smtClean="0">
                <a:latin typeface="Trebuchet MS" pitchFamily="34" charset="0"/>
              </a:rPr>
              <a:t>Niemann-Pick disease</a:t>
            </a:r>
          </a:p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z="3600" smtClean="0">
                <a:latin typeface="Trebuchet MS" pitchFamily="34" charset="0"/>
              </a:rPr>
              <a:t>Hypothyroidism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sz="half" idx="4294967295"/>
          </p:nvPr>
        </p:nvSpPr>
        <p:spPr>
          <a:xfrm>
            <a:off x="4648200" y="1371600"/>
            <a:ext cx="4495800" cy="4724400"/>
          </a:xfrm>
        </p:spPr>
        <p:txBody>
          <a:bodyPr/>
          <a:lstStyle/>
          <a:p>
            <a:pPr eaLnBrk="1" hangingPunct="1">
              <a:spcBef>
                <a:spcPts val="500"/>
              </a:spcBef>
              <a:spcAft>
                <a:spcPts val="500"/>
              </a:spcAft>
              <a:buFontTx/>
              <a:buNone/>
            </a:pPr>
            <a:r>
              <a:rPr lang="en-US" b="1" smtClean="0">
                <a:solidFill>
                  <a:schemeClr val="accent2"/>
                </a:solidFill>
                <a:latin typeface="Trebuchet MS" pitchFamily="34" charset="0"/>
              </a:rPr>
              <a:t>Chromosomal disorders</a:t>
            </a:r>
          </a:p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mtClean="0">
                <a:latin typeface="Trebuchet MS" pitchFamily="34" charset="0"/>
              </a:rPr>
              <a:t>Turner's syndrome,</a:t>
            </a:r>
          </a:p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mtClean="0">
                <a:latin typeface="Trebuchet MS" pitchFamily="34" charset="0"/>
              </a:rPr>
              <a:t>trisomy 18 and 21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0"/>
            <a:ext cx="77724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smtClean="0">
                <a:latin typeface="Trebuchet MS" pitchFamily="34" charset="0"/>
              </a:rPr>
              <a:t>Pathological Jaundice – </a:t>
            </a:r>
            <a:br>
              <a:rPr lang="en-US" sz="4000" b="1" smtClean="0">
                <a:latin typeface="Trebuchet MS" pitchFamily="34" charset="0"/>
              </a:rPr>
            </a:br>
            <a:r>
              <a:rPr lang="en-US" sz="4000" b="1" smtClean="0">
                <a:solidFill>
                  <a:schemeClr val="accent2"/>
                </a:solidFill>
                <a:latin typeface="Trebuchet MS" pitchFamily="34" charset="0"/>
              </a:rPr>
              <a:t>Defective excretion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half" idx="4294967295"/>
          </p:nvPr>
        </p:nvSpPr>
        <p:spPr>
          <a:xfrm>
            <a:off x="0" y="1295400"/>
            <a:ext cx="5029200" cy="5105400"/>
          </a:xfrm>
        </p:spPr>
        <p:txBody>
          <a:bodyPr/>
          <a:lstStyle/>
          <a:p>
            <a:pPr eaLnBrk="1" hangingPunct="1">
              <a:spcBef>
                <a:spcPts val="500"/>
              </a:spcBef>
              <a:spcAft>
                <a:spcPts val="500"/>
              </a:spcAft>
              <a:buFontTx/>
              <a:buNone/>
            </a:pPr>
            <a:r>
              <a:rPr lang="en-US" sz="3600" smtClean="0">
                <a:solidFill>
                  <a:schemeClr val="accent2"/>
                </a:solidFill>
                <a:latin typeface="Trebuchet MS" pitchFamily="34" charset="0"/>
              </a:rPr>
              <a:t>Biliary obstruction</a:t>
            </a:r>
            <a:r>
              <a:rPr lang="en-US" sz="3600" smtClean="0">
                <a:latin typeface="Trebuchet MS" pitchFamily="34" charset="0"/>
              </a:rPr>
              <a:t>:</a:t>
            </a:r>
          </a:p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z="3600" smtClean="0">
                <a:latin typeface="Trebuchet MS" pitchFamily="34" charset="0"/>
              </a:rPr>
              <a:t>biliary atresia</a:t>
            </a:r>
          </a:p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z="3600" smtClean="0">
                <a:latin typeface="Trebuchet MS" pitchFamily="34" charset="0"/>
              </a:rPr>
              <a:t>choledochal cyst</a:t>
            </a:r>
          </a:p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z="3600" smtClean="0">
                <a:latin typeface="Trebuchet MS" pitchFamily="34" charset="0"/>
              </a:rPr>
              <a:t>Sclerosing cholangitis </a:t>
            </a:r>
          </a:p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z="3600" smtClean="0">
                <a:latin typeface="Trebuchet MS" pitchFamily="34" charset="0"/>
              </a:rPr>
              <a:t>Dubin-Johnson syndrome </a:t>
            </a:r>
          </a:p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z="3600" smtClean="0">
                <a:latin typeface="Trebuchet MS" pitchFamily="34" charset="0"/>
              </a:rPr>
              <a:t>Rotor's syndrome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sz="half" idx="4294967295"/>
          </p:nvPr>
        </p:nvSpPr>
        <p:spPr>
          <a:xfrm>
            <a:off x="5029200" y="1295400"/>
            <a:ext cx="4114800" cy="5562600"/>
          </a:xfrm>
        </p:spPr>
        <p:txBody>
          <a:bodyPr/>
          <a:lstStyle/>
          <a:p>
            <a:pPr eaLnBrk="1" hangingPunct="1">
              <a:spcBef>
                <a:spcPts val="500"/>
              </a:spcBef>
              <a:spcAft>
                <a:spcPts val="500"/>
              </a:spcAft>
              <a:buFontTx/>
              <a:buNone/>
            </a:pPr>
            <a:r>
              <a:rPr lang="en-US" sz="3600" smtClean="0">
                <a:solidFill>
                  <a:schemeClr val="accent2"/>
                </a:solidFill>
                <a:latin typeface="Trebuchet MS" pitchFamily="34" charset="0"/>
              </a:rPr>
              <a:t>Infection: </a:t>
            </a:r>
          </a:p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z="3600" smtClean="0">
                <a:latin typeface="Trebuchet MS" pitchFamily="34" charset="0"/>
              </a:rPr>
              <a:t>Sepsis</a:t>
            </a:r>
          </a:p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z="3600" smtClean="0">
                <a:latin typeface="Trebuchet MS" pitchFamily="34" charset="0"/>
              </a:rPr>
              <a:t>UTI</a:t>
            </a:r>
          </a:p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en-US" sz="3600" smtClean="0">
                <a:latin typeface="Trebuchet MS" pitchFamily="34" charset="0"/>
              </a:rPr>
              <a:t>TORCH infections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3588"/>
            <a:ext cx="8229600" cy="6540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smtClean="0"/>
              <a:t>Causes of Jaundice –as per time of onset</a:t>
            </a:r>
            <a:br>
              <a:rPr lang="en-US" sz="4000" smtClean="0"/>
            </a:br>
            <a:endParaRPr lang="en-US" sz="400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95400"/>
            <a:ext cx="8839200" cy="5562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b="1" smtClean="0">
              <a:solidFill>
                <a:srgbClr val="240694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b="1" smtClean="0">
                <a:solidFill>
                  <a:srgbClr val="240694"/>
                </a:solidFill>
              </a:rPr>
              <a:t>Within 24 hrs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Rh, ABO Incompatibility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IU infections-CMV, HSV, Toxo, Syphilis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RBC Enzyme deficiencies-G-6PD defi,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mtClean="0"/>
              <a:t>                               pyruvate kinase deficiency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Drugs—large dose of vit k , syntocin drip,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mtClean="0"/>
              <a:t>                  Salicylates, sulphas etc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Hereditary Spherocytosis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After 72 hrs (within 2 weeks)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5257800"/>
          </a:xfrm>
        </p:spPr>
        <p:txBody>
          <a:bodyPr/>
          <a:lstStyle/>
          <a:p>
            <a:pPr marL="812800" indent="-812800" eaLnBrk="1" hangingPunct="1"/>
            <a:r>
              <a:rPr lang="en-US" smtClean="0"/>
              <a:t>Septicemia</a:t>
            </a:r>
          </a:p>
          <a:p>
            <a:pPr marL="812800" indent="-812800" eaLnBrk="1" hangingPunct="1"/>
            <a:r>
              <a:rPr lang="en-US" smtClean="0"/>
              <a:t>Neonatal Hepatitis, other IU infections</a:t>
            </a:r>
          </a:p>
          <a:p>
            <a:pPr marL="812800" indent="-812800" eaLnBrk="1" hangingPunct="1"/>
            <a:r>
              <a:rPr lang="en-US" smtClean="0"/>
              <a:t>Extra hepatic Biliary atresia</a:t>
            </a:r>
          </a:p>
          <a:p>
            <a:pPr marL="812800" indent="-812800" eaLnBrk="1" hangingPunct="1"/>
            <a:r>
              <a:rPr lang="en-US" smtClean="0"/>
              <a:t>Breast milk jaundice</a:t>
            </a:r>
          </a:p>
          <a:p>
            <a:pPr marL="812800" indent="-812800" eaLnBrk="1" hangingPunct="1"/>
            <a:r>
              <a:rPr lang="en-US" smtClean="0"/>
              <a:t>Metabolic diseases—galactosaemia, CF, alpha-1 antitrypsin deficiency, hypothyroidism</a:t>
            </a:r>
          </a:p>
          <a:p>
            <a:pPr marL="812800" indent="-812800" eaLnBrk="1" hangingPunct="1"/>
            <a:r>
              <a:rPr lang="en-US" smtClean="0"/>
              <a:t>Hypertrophic Pyloric stenosis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patient photo 01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1500" y="357188"/>
            <a:ext cx="7929563" cy="5965825"/>
          </a:xfr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2531" name="Picture 3" descr="patient photo 01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228600"/>
            <a:ext cx="8534400" cy="6400800"/>
          </a:xfrm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u="sng" smtClean="0"/>
              <a:t>Diagnosis</a:t>
            </a:r>
            <a:r>
              <a:rPr lang="en-US" sz="4000" smtClean="0"/>
              <a:t/>
            </a:r>
            <a:br>
              <a:rPr lang="en-US" sz="4000" smtClean="0"/>
            </a:br>
            <a:endParaRPr lang="en-US" sz="400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686800" cy="5791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dirty="0" smtClean="0"/>
              <a:t>1)History—Antenatal</a:t>
            </a:r>
          </a:p>
          <a:p>
            <a:pPr eaLnBrk="1" hangingPunct="1">
              <a:buFontTx/>
              <a:buNone/>
            </a:pPr>
            <a:r>
              <a:rPr lang="en-US" dirty="0" smtClean="0"/>
              <a:t>                  Drugs</a:t>
            </a:r>
          </a:p>
          <a:p>
            <a:pPr eaLnBrk="1" hangingPunct="1">
              <a:buFontTx/>
              <a:buNone/>
            </a:pPr>
            <a:r>
              <a:rPr lang="en-US" dirty="0" smtClean="0"/>
              <a:t>                 Trauma</a:t>
            </a:r>
          </a:p>
          <a:p>
            <a:pPr eaLnBrk="1" hangingPunct="1">
              <a:buFontTx/>
              <a:buNone/>
            </a:pPr>
            <a:r>
              <a:rPr lang="en-US" dirty="0" smtClean="0"/>
              <a:t>                 Family H/O of jaundice</a:t>
            </a:r>
          </a:p>
          <a:p>
            <a:pPr eaLnBrk="1" hangingPunct="1">
              <a:buFontTx/>
              <a:buNone/>
            </a:pPr>
            <a:r>
              <a:rPr lang="en-US" dirty="0" smtClean="0"/>
              <a:t>                 Liver disease</a:t>
            </a:r>
          </a:p>
          <a:p>
            <a:pPr eaLnBrk="1" hangingPunct="1">
              <a:buFontTx/>
              <a:buNone/>
            </a:pPr>
            <a:r>
              <a:rPr lang="en-US" dirty="0" smtClean="0"/>
              <a:t>                 H/O delayed feeding</a:t>
            </a:r>
          </a:p>
          <a:p>
            <a:pPr eaLnBrk="1" hangingPunct="1">
              <a:buFontTx/>
              <a:buNone/>
            </a:pPr>
            <a:r>
              <a:rPr lang="en-US" dirty="0" smtClean="0"/>
              <a:t>                Sepsis</a:t>
            </a:r>
          </a:p>
          <a:p>
            <a:pPr eaLnBrk="1" hangingPunct="1">
              <a:buFontTx/>
              <a:buNone/>
            </a:pPr>
            <a:r>
              <a:rPr lang="en-US" dirty="0" smtClean="0"/>
              <a:t>               </a:t>
            </a:r>
          </a:p>
          <a:p>
            <a:pPr eaLnBrk="1" hangingPunct="1">
              <a:buFontTx/>
              <a:buNone/>
            </a:pPr>
            <a:r>
              <a:rPr lang="en-US" dirty="0" smtClean="0"/>
              <a:t>              </a:t>
            </a:r>
          </a:p>
          <a:p>
            <a:pPr eaLnBrk="1" hangingPunct="1">
              <a:buFontTx/>
              <a:buNone/>
            </a:pPr>
            <a:endParaRPr lang="en-US" dirty="0" smtClean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Normal Physiology</a:t>
            </a:r>
            <a:endParaRPr lang="en-US" u="sng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14488"/>
            <a:ext cx="8686800" cy="5143512"/>
          </a:xfrm>
        </p:spPr>
        <p:txBody>
          <a:bodyPr/>
          <a:lstStyle/>
          <a:p>
            <a:pPr eaLnBrk="1" hangingPunct="1"/>
            <a:r>
              <a:rPr lang="en-US" u="sng" dirty="0" smtClean="0"/>
              <a:t>Incidence </a:t>
            </a:r>
            <a:r>
              <a:rPr lang="en-US" dirty="0" smtClean="0"/>
              <a:t>	</a:t>
            </a:r>
          </a:p>
          <a:p>
            <a:pPr eaLnBrk="1" hangingPunct="1">
              <a:buFontTx/>
              <a:buNone/>
            </a:pPr>
            <a:r>
              <a:rPr lang="en-US" dirty="0" smtClean="0"/>
              <a:t>                   Term—60%	</a:t>
            </a:r>
          </a:p>
          <a:p>
            <a:pPr eaLnBrk="1" hangingPunct="1">
              <a:buFontTx/>
              <a:buNone/>
            </a:pPr>
            <a:r>
              <a:rPr lang="en-US" dirty="0" smtClean="0"/>
              <a:t>                    Preterm—80%</a:t>
            </a:r>
          </a:p>
          <a:p>
            <a:pPr eaLnBrk="1" hangingPunct="1"/>
            <a:r>
              <a:rPr lang="en-US" dirty="0" err="1" smtClean="0">
                <a:solidFill>
                  <a:schemeClr val="hlink"/>
                </a:solidFill>
              </a:rPr>
              <a:t>Bilirubin</a:t>
            </a:r>
            <a:r>
              <a:rPr lang="en-US" dirty="0" smtClean="0">
                <a:solidFill>
                  <a:schemeClr val="hlink"/>
                </a:solidFill>
              </a:rPr>
              <a:t> Source –</a:t>
            </a:r>
            <a:r>
              <a:rPr lang="en-US" dirty="0" smtClean="0"/>
              <a:t> </a:t>
            </a:r>
          </a:p>
          <a:p>
            <a:pPr eaLnBrk="1" hangingPunct="1">
              <a:buFontTx/>
              <a:buNone/>
            </a:pPr>
            <a:r>
              <a:rPr lang="en-US" dirty="0" smtClean="0"/>
              <a:t>                          </a:t>
            </a:r>
            <a:r>
              <a:rPr lang="en-US" dirty="0" err="1" smtClean="0"/>
              <a:t>Hb</a:t>
            </a:r>
            <a:r>
              <a:rPr lang="en-US" dirty="0" smtClean="0"/>
              <a:t> – 75%	</a:t>
            </a:r>
          </a:p>
          <a:p>
            <a:pPr eaLnBrk="1" hangingPunct="1">
              <a:buFontTx/>
              <a:buNone/>
            </a:pPr>
            <a:r>
              <a:rPr lang="en-US" dirty="0" smtClean="0"/>
              <a:t>                          Non </a:t>
            </a:r>
            <a:r>
              <a:rPr lang="en-US" dirty="0" err="1" smtClean="0"/>
              <a:t>Hb</a:t>
            </a:r>
            <a:r>
              <a:rPr lang="en-US" dirty="0" smtClean="0"/>
              <a:t> – 25%  (</a:t>
            </a:r>
            <a:r>
              <a:rPr lang="en-US" dirty="0" err="1" smtClean="0">
                <a:solidFill>
                  <a:schemeClr val="hlink"/>
                </a:solidFill>
              </a:rPr>
              <a:t>Myoglobin</a:t>
            </a:r>
            <a:r>
              <a:rPr lang="en-US" dirty="0" smtClean="0">
                <a:solidFill>
                  <a:schemeClr val="hlink"/>
                </a:solidFill>
              </a:rPr>
              <a:t>)</a:t>
            </a:r>
            <a:endParaRPr lang="en-US" dirty="0" smtClean="0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2. General exam</a:t>
            </a:r>
          </a:p>
        </p:txBody>
      </p:sp>
      <p:sp>
        <p:nvSpPr>
          <p:cNvPr id="24579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6705600" cy="5257800"/>
          </a:xfrm>
        </p:spPr>
        <p:txBody>
          <a:bodyPr/>
          <a:lstStyle/>
          <a:p>
            <a:pPr eaLnBrk="1" hangingPunct="1"/>
            <a:r>
              <a:rPr lang="en-US" sz="3200" b="1" smtClean="0">
                <a:solidFill>
                  <a:schemeClr val="accent2"/>
                </a:solidFill>
                <a:latin typeface="Trebuchet MS" pitchFamily="34" charset="0"/>
              </a:rPr>
              <a:t>Cramer’s Index</a:t>
            </a:r>
            <a:endParaRPr lang="en-US" sz="3200" b="1" smtClean="0">
              <a:solidFill>
                <a:schemeClr val="accent2"/>
              </a:solidFill>
            </a:endParaRPr>
          </a:p>
          <a:p>
            <a:pPr eaLnBrk="1" hangingPunct="1">
              <a:buFontTx/>
              <a:buNone/>
            </a:pPr>
            <a:r>
              <a:rPr lang="en-US" sz="3200" smtClean="0"/>
              <a:t>1.Face-4-6 mg/dl</a:t>
            </a:r>
          </a:p>
          <a:p>
            <a:pPr eaLnBrk="1" hangingPunct="1">
              <a:buFontTx/>
              <a:buNone/>
            </a:pPr>
            <a:r>
              <a:rPr lang="en-US" sz="3200" smtClean="0"/>
              <a:t>2.Chest &amp;Upper trunk – 8-10 mg/dl</a:t>
            </a:r>
          </a:p>
          <a:p>
            <a:pPr eaLnBrk="1" hangingPunct="1">
              <a:buFontTx/>
              <a:buNone/>
            </a:pPr>
            <a:r>
              <a:rPr lang="en-US" sz="3200" smtClean="0"/>
              <a:t>3.Lower abdomen,thigh-12 -14mg/dl</a:t>
            </a:r>
          </a:p>
          <a:p>
            <a:pPr eaLnBrk="1" hangingPunct="1">
              <a:buFontTx/>
              <a:buNone/>
            </a:pPr>
            <a:r>
              <a:rPr lang="en-US" sz="3200" smtClean="0"/>
              <a:t>4.Forearms &amp;lower legs -15 -18 mg/dl</a:t>
            </a:r>
          </a:p>
          <a:p>
            <a:pPr eaLnBrk="1" hangingPunct="1"/>
            <a:r>
              <a:rPr lang="en-US" sz="3200" smtClean="0"/>
              <a:t>Palms &amp; sloes-&gt;15-20 mg/dl</a:t>
            </a:r>
          </a:p>
        </p:txBody>
      </p:sp>
      <p:sp>
        <p:nvSpPr>
          <p:cNvPr id="24580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7391400" y="1600200"/>
            <a:ext cx="1295400" cy="4525963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4581" name="Picture 4" descr="kramer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19800" y="1371600"/>
            <a:ext cx="3124200" cy="5486400"/>
          </a:xfr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/>
              <a:t>Examination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5867400"/>
          </a:xfrm>
        </p:spPr>
        <p:txBody>
          <a:bodyPr/>
          <a:lstStyle/>
          <a:p>
            <a:pPr eaLnBrk="1" hangingPunct="1"/>
            <a:r>
              <a:rPr lang="en-US" dirty="0" smtClean="0"/>
              <a:t>Gestation age-preterm, IUGR</a:t>
            </a:r>
          </a:p>
          <a:p>
            <a:pPr eaLnBrk="1" hangingPunct="1"/>
            <a:r>
              <a:rPr lang="en-US" dirty="0" err="1" smtClean="0"/>
              <a:t>Cephalhematoma</a:t>
            </a:r>
            <a:r>
              <a:rPr lang="en-US" dirty="0" smtClean="0"/>
              <a:t>, bruising</a:t>
            </a:r>
          </a:p>
          <a:p>
            <a:pPr eaLnBrk="1" hangingPunct="1"/>
            <a:r>
              <a:rPr lang="en-US" dirty="0" smtClean="0"/>
              <a:t>Pallor-hemolytic anemia</a:t>
            </a:r>
          </a:p>
          <a:p>
            <a:pPr eaLnBrk="1" hangingPunct="1"/>
            <a:r>
              <a:rPr lang="en-US" dirty="0" err="1" smtClean="0"/>
              <a:t>Patechiea</a:t>
            </a:r>
            <a:r>
              <a:rPr lang="en-US" dirty="0" smtClean="0"/>
              <a:t> -sepsis, </a:t>
            </a:r>
            <a:r>
              <a:rPr lang="en-US" dirty="0" err="1" smtClean="0"/>
              <a:t>erythroblastosis</a:t>
            </a:r>
            <a:r>
              <a:rPr lang="en-US" dirty="0" smtClean="0"/>
              <a:t>, cong. </a:t>
            </a:r>
          </a:p>
          <a:p>
            <a:pPr eaLnBrk="1" hangingPunct="1">
              <a:buFontTx/>
              <a:buNone/>
            </a:pPr>
            <a:r>
              <a:rPr lang="en-US" dirty="0" smtClean="0"/>
              <a:t>                      infections</a:t>
            </a:r>
          </a:p>
          <a:p>
            <a:pPr eaLnBrk="1" hangingPunct="1"/>
            <a:r>
              <a:rPr lang="en-US" dirty="0" smtClean="0"/>
              <a:t>Evidence of hypothyroidism.</a:t>
            </a:r>
          </a:p>
          <a:p>
            <a:pPr eaLnBrk="1" hangingPunct="1">
              <a:buFont typeface="Arial" charset="0"/>
              <a:buNone/>
            </a:pPr>
            <a:endParaRPr lang="en-US" dirty="0" smtClean="0"/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3) Lab Investigations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5257800"/>
          </a:xfrm>
          <a:solidFill>
            <a:srgbClr val="FFFF00">
              <a:alpha val="56862"/>
            </a:srgbClr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1. </a:t>
            </a:r>
            <a:r>
              <a:rPr lang="en-US" dirty="0" smtClean="0">
                <a:latin typeface="Trebuchet MS" pitchFamily="34" charset="0"/>
              </a:rPr>
              <a:t>Hemoglobin, PCV </a:t>
            </a:r>
            <a:r>
              <a:rPr lang="en-US" dirty="0" smtClean="0"/>
              <a:t>with peripheral smear.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2. Total </a:t>
            </a:r>
            <a:r>
              <a:rPr lang="en-US" dirty="0" err="1" smtClean="0"/>
              <a:t>Bilirubin</a:t>
            </a:r>
            <a:r>
              <a:rPr lang="en-US" dirty="0" smtClean="0"/>
              <a:t> (</a:t>
            </a:r>
            <a:r>
              <a:rPr lang="en-US" dirty="0" smtClean="0">
                <a:latin typeface="Trebuchet MS" pitchFamily="34" charset="0"/>
              </a:rPr>
              <a:t>Total / Direct &amp; Indirect).                           </a:t>
            </a:r>
            <a:r>
              <a:rPr lang="en-US" dirty="0" smtClean="0"/>
              <a:t>                           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3. </a:t>
            </a:r>
            <a:r>
              <a:rPr lang="en-US" dirty="0" smtClean="0">
                <a:latin typeface="Trebuchet MS" pitchFamily="34" charset="0"/>
              </a:rPr>
              <a:t>Special tests.  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latin typeface="Trebuchet MS" pitchFamily="34" charset="0"/>
              </a:rPr>
              <a:t>TORCH </a:t>
            </a:r>
            <a:r>
              <a:rPr lang="en-US" dirty="0" err="1" smtClean="0">
                <a:latin typeface="Trebuchet MS" pitchFamily="34" charset="0"/>
              </a:rPr>
              <a:t>titres</a:t>
            </a:r>
            <a:r>
              <a:rPr lang="en-US" dirty="0" smtClean="0">
                <a:latin typeface="Trebuchet MS" pitchFamily="34" charset="0"/>
              </a:rPr>
              <a:t>		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latin typeface="Trebuchet MS" pitchFamily="34" charset="0"/>
              </a:rPr>
              <a:t>Metabolic work up		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latin typeface="Trebuchet MS" pitchFamily="34" charset="0"/>
              </a:rPr>
              <a:t>US , X ray abdomen </a:t>
            </a:r>
          </a:p>
          <a:p>
            <a:pPr lvl="1" eaLnBrk="1" hangingPunct="1">
              <a:lnSpc>
                <a:spcPct val="90000"/>
              </a:lnSpc>
              <a:buNone/>
            </a:pPr>
            <a:r>
              <a:rPr lang="en-US" dirty="0" smtClean="0">
                <a:latin typeface="Trebuchet MS" pitchFamily="34" charset="0"/>
              </a:rPr>
              <a:t>4.Blood group and </a:t>
            </a:r>
            <a:r>
              <a:rPr lang="en-US" dirty="0" err="1" smtClean="0">
                <a:latin typeface="Trebuchet MS" pitchFamily="34" charset="0"/>
              </a:rPr>
              <a:t>Rh</a:t>
            </a:r>
            <a:r>
              <a:rPr lang="en-US" dirty="0" smtClean="0">
                <a:latin typeface="Trebuchet MS" pitchFamily="34" charset="0"/>
              </a:rPr>
              <a:t> typing.                               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dirty="0" smtClean="0">
                <a:latin typeface="Trebuchet MS" pitchFamily="34" charset="0"/>
              </a:rPr>
              <a:t>5.Reticulocyte count.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dirty="0" smtClean="0">
                <a:latin typeface="Trebuchet MS" pitchFamily="34" charset="0"/>
              </a:rPr>
              <a:t>6. Thyroid function tests.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dirty="0" smtClean="0">
                <a:latin typeface="Trebuchet MS" pitchFamily="34" charset="0"/>
              </a:rPr>
              <a:t>7. Sepsis screen.</a:t>
            </a:r>
          </a:p>
          <a:p>
            <a:pPr eaLnBrk="1" hangingPunct="1">
              <a:lnSpc>
                <a:spcPct val="90000"/>
              </a:lnSpc>
            </a:pPr>
            <a:endParaRPr lang="en-US" dirty="0" smtClean="0">
              <a:latin typeface="Trebuchet MS" pitchFamily="34" charset="0"/>
            </a:endParaRPr>
          </a:p>
          <a:p>
            <a:pPr lvl="1" eaLnBrk="1" hangingPunct="1">
              <a:lnSpc>
                <a:spcPct val="90000"/>
              </a:lnSpc>
            </a:pPr>
            <a:endParaRPr lang="en-US" dirty="0" smtClean="0">
              <a:latin typeface="Trebuchet MS" pitchFamily="34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dirty="0" smtClean="0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Investigations in RH incompatibility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42900" lvl="1" indent="-342900" eaLnBrk="1" hangingPunct="1">
              <a:lnSpc>
                <a:spcPct val="90000"/>
              </a:lnSpc>
              <a:buFont typeface="Arial" charset="0"/>
              <a:buChar char="•"/>
            </a:pPr>
            <a:r>
              <a:rPr lang="en-US" sz="3600" dirty="0" smtClean="0"/>
              <a:t>Antenatal.</a:t>
            </a:r>
            <a:r>
              <a:rPr lang="en-US" dirty="0" smtClean="0">
                <a:latin typeface="Trebuchet MS" pitchFamily="34" charset="0"/>
              </a:rPr>
              <a:t> In mother </a:t>
            </a:r>
            <a:r>
              <a:rPr lang="en-US" dirty="0" err="1" smtClean="0">
                <a:latin typeface="Trebuchet MS" pitchFamily="34" charset="0"/>
              </a:rPr>
              <a:t>serm</a:t>
            </a:r>
            <a:r>
              <a:rPr lang="en-US" dirty="0" smtClean="0">
                <a:latin typeface="Trebuchet MS" pitchFamily="34" charset="0"/>
              </a:rPr>
              <a:t>.</a:t>
            </a:r>
          </a:p>
          <a:p>
            <a:pPr eaLnBrk="1" hangingPunct="1">
              <a:lnSpc>
                <a:spcPct val="90000"/>
              </a:lnSpc>
            </a:pPr>
            <a:endParaRPr lang="en-US" sz="36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dirty="0" smtClean="0"/>
              <a:t>    -  Blood </a:t>
            </a:r>
            <a:r>
              <a:rPr lang="en-US" sz="2800" dirty="0" err="1" smtClean="0"/>
              <a:t>grp</a:t>
            </a:r>
            <a:r>
              <a:rPr lang="en-US" sz="2800" dirty="0" smtClean="0"/>
              <a:t> (ABO &amp; </a:t>
            </a:r>
            <a:r>
              <a:rPr lang="en-US" sz="2800" dirty="0" err="1" smtClean="0"/>
              <a:t>Rh</a:t>
            </a:r>
            <a:r>
              <a:rPr lang="en-US" sz="2800" dirty="0" smtClean="0"/>
              <a:t>) 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dirty="0" smtClean="0"/>
              <a:t>    - Indirect </a:t>
            </a:r>
            <a:r>
              <a:rPr lang="en-US" sz="2800" dirty="0" err="1" smtClean="0"/>
              <a:t>Coomb’s</a:t>
            </a:r>
            <a:r>
              <a:rPr lang="en-US" sz="2800" dirty="0" smtClean="0"/>
              <a:t> test – to detect antibodies.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dirty="0" smtClean="0"/>
              <a:t> 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dirty="0" err="1" smtClean="0"/>
              <a:t>IgG</a:t>
            </a:r>
            <a:r>
              <a:rPr lang="en-US" sz="2800" dirty="0" smtClean="0"/>
              <a:t> Anti body </a:t>
            </a:r>
            <a:r>
              <a:rPr lang="en-US" sz="2800" dirty="0" err="1" smtClean="0"/>
              <a:t>Titre</a:t>
            </a:r>
            <a:r>
              <a:rPr lang="en-US" sz="2800" dirty="0" smtClean="0"/>
              <a:t>  to D.  TO be estimated at 12-16,28-32 and 36 weeks. If anti D antibody </a:t>
            </a:r>
            <a:r>
              <a:rPr lang="en-US" sz="2800" dirty="0" err="1" smtClean="0"/>
              <a:t>Titre</a:t>
            </a:r>
            <a:r>
              <a:rPr lang="en-US" sz="2800" dirty="0" smtClean="0"/>
              <a:t> 1:16 it should be tested serially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dirty="0" smtClean="0"/>
              <a:t>    - </a:t>
            </a:r>
            <a:r>
              <a:rPr lang="en-US" sz="2800" dirty="0" err="1" smtClean="0"/>
              <a:t>Ab</a:t>
            </a:r>
            <a:r>
              <a:rPr lang="en-US" sz="2800" dirty="0" smtClean="0"/>
              <a:t> </a:t>
            </a:r>
            <a:r>
              <a:rPr lang="en-US" sz="2800" dirty="0" err="1" smtClean="0"/>
              <a:t>titre</a:t>
            </a:r>
            <a:r>
              <a:rPr lang="en-US" sz="2800" dirty="0" smtClean="0"/>
              <a:t> in mother’s blood -&gt;1:64 </a:t>
            </a:r>
            <a:r>
              <a:rPr lang="en-US" sz="2800" dirty="0" err="1" smtClean="0"/>
              <a:t>dignostic</a:t>
            </a:r>
            <a:r>
              <a:rPr lang="en-US" sz="2800" dirty="0" smtClean="0"/>
              <a:t> of HDN- TO CONSIDER TERMINATION OF PREGNANCY.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POSTNATAL INVESTIGATION  BABY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dirty="0" smtClean="0"/>
              <a:t>Cord blood—all babies of </a:t>
            </a:r>
            <a:r>
              <a:rPr lang="en-US" sz="2800" dirty="0" err="1" smtClean="0"/>
              <a:t>Rh-ve</a:t>
            </a:r>
            <a:r>
              <a:rPr lang="en-US" sz="2800" dirty="0" smtClean="0"/>
              <a:t> mothers, all Unknown blood groups, all with prior h/o jaundice in earlier babies.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dirty="0" smtClean="0"/>
              <a:t>Blood group-both mother and baby </a:t>
            </a: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en-US" sz="2800" dirty="0" smtClean="0"/>
              <a:t>For evidence of </a:t>
            </a:r>
            <a:r>
              <a:rPr lang="en-US" sz="2800" dirty="0" err="1" smtClean="0"/>
              <a:t>hemolysis</a:t>
            </a:r>
            <a:r>
              <a:rPr lang="en-US" sz="2800" dirty="0" smtClean="0"/>
              <a:t> 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dirty="0" smtClean="0"/>
              <a:t>         Direct Coombs test. 	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dirty="0" smtClean="0"/>
              <a:t>         </a:t>
            </a:r>
            <a:r>
              <a:rPr lang="en-US" sz="2800" dirty="0" err="1" smtClean="0"/>
              <a:t>Reticulocyte</a:t>
            </a:r>
            <a:r>
              <a:rPr lang="en-US" sz="2800" dirty="0" smtClean="0"/>
              <a:t> count - &gt;10 suggest </a:t>
            </a:r>
            <a:r>
              <a:rPr lang="en-US" sz="2800" dirty="0" err="1" smtClean="0"/>
              <a:t>hemolysis</a:t>
            </a:r>
            <a:r>
              <a:rPr lang="en-US" sz="2800" dirty="0" smtClean="0"/>
              <a:t>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dirty="0" smtClean="0"/>
              <a:t>         Hemoglobin cord.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dirty="0" smtClean="0"/>
              <a:t>         Peripheral smear  -RBC morphology.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dirty="0" smtClean="0"/>
              <a:t>         </a:t>
            </a:r>
            <a:r>
              <a:rPr lang="en-US" sz="2800" dirty="0" err="1" smtClean="0"/>
              <a:t>Bilirubin</a:t>
            </a:r>
            <a:r>
              <a:rPr lang="en-US" sz="2800" dirty="0" smtClean="0"/>
              <a:t>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Others 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dirty="0" smtClean="0"/>
              <a:t>RBC membrane defects.</a:t>
            </a:r>
          </a:p>
          <a:p>
            <a:pPr eaLnBrk="1" hangingPunct="1"/>
            <a:r>
              <a:rPr lang="en-US" dirty="0" smtClean="0"/>
              <a:t>RBC enzymes –G-6-PD screen.</a:t>
            </a:r>
          </a:p>
          <a:p>
            <a:pPr eaLnBrk="1" hangingPunct="1">
              <a:buFontTx/>
              <a:buNone/>
            </a:pPr>
            <a:r>
              <a:rPr lang="en-US" dirty="0" smtClean="0"/>
              <a:t>Neonatal hepatitis – LFT.</a:t>
            </a:r>
          </a:p>
          <a:p>
            <a:pPr eaLnBrk="1" hangingPunct="1">
              <a:buFontTx/>
              <a:buNone/>
            </a:pPr>
            <a:r>
              <a:rPr lang="en-US" dirty="0" smtClean="0"/>
              <a:t>Metabolic studies – including hypothyroidism.</a:t>
            </a:r>
          </a:p>
          <a:p>
            <a:pPr eaLnBrk="1" hangingPunct="1">
              <a:buFontTx/>
              <a:buNone/>
            </a:pPr>
            <a:r>
              <a:rPr lang="en-US" dirty="0" err="1" smtClean="0"/>
              <a:t>Biliary</a:t>
            </a:r>
            <a:r>
              <a:rPr lang="en-US" dirty="0" smtClean="0"/>
              <a:t> obstruction – US,HIDA scan.</a:t>
            </a:r>
          </a:p>
          <a:p>
            <a:pPr eaLnBrk="1" hangingPunct="1"/>
            <a:r>
              <a:rPr lang="en-US" dirty="0" smtClean="0"/>
              <a:t>PCV 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/>
              <a:t>polycythaemia</a:t>
            </a:r>
            <a:r>
              <a:rPr lang="en-US" dirty="0" smtClean="0"/>
              <a:t>.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rebuchet MS" pitchFamily="34" charset="0"/>
              </a:rPr>
              <a:t>MANAGEMENT</a:t>
            </a: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>
            <p:ph type="clipArt" sz="half" idx="4294967295"/>
          </p:nvPr>
        </p:nvGraphicFramePr>
        <p:xfrm>
          <a:off x="1789113" y="1700213"/>
          <a:ext cx="1371600" cy="4325937"/>
        </p:xfrm>
        <a:graphic>
          <a:graphicData uri="http://schemas.openxmlformats.org/presentationml/2006/ole">
            <p:oleObj spid="_x0000_s2050" name="Clip" r:id="rId4" imgW="1715040" imgH="5233680" progId="">
              <p:embed/>
            </p:oleObj>
          </a:graphicData>
        </a:graphic>
      </p:graphicFrame>
      <p:sp>
        <p:nvSpPr>
          <p:cNvPr id="2052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038600" y="1600200"/>
            <a:ext cx="5105400" cy="4525963"/>
          </a:xfrm>
        </p:spPr>
        <p:txBody>
          <a:bodyPr/>
          <a:lstStyle/>
          <a:p>
            <a:pPr eaLnBrk="1" hangingPunct="1"/>
            <a:endParaRPr lang="en-US" sz="2800" smtClean="0">
              <a:latin typeface="Trebuchet MS" pitchFamily="34" charset="0"/>
            </a:endParaRPr>
          </a:p>
          <a:p>
            <a:pPr eaLnBrk="1" hangingPunct="1"/>
            <a:endParaRPr lang="en-US" sz="2800" smtClean="0">
              <a:latin typeface="Trebuchet MS" pitchFamily="34" charset="0"/>
            </a:endParaRPr>
          </a:p>
          <a:p>
            <a:pPr eaLnBrk="1" hangingPunct="1"/>
            <a:r>
              <a:rPr lang="en-US" sz="3600" smtClean="0">
                <a:latin typeface="Trebuchet MS" pitchFamily="34" charset="0"/>
              </a:rPr>
              <a:t>Phototherapy</a:t>
            </a:r>
          </a:p>
          <a:p>
            <a:pPr eaLnBrk="1" hangingPunct="1"/>
            <a:r>
              <a:rPr lang="en-US" sz="3600" smtClean="0">
                <a:latin typeface="Trebuchet MS" pitchFamily="34" charset="0"/>
              </a:rPr>
              <a:t>Drugs</a:t>
            </a:r>
          </a:p>
          <a:p>
            <a:pPr eaLnBrk="1" hangingPunct="1"/>
            <a:r>
              <a:rPr lang="en-US" sz="3600" smtClean="0">
                <a:latin typeface="Trebuchet MS" pitchFamily="34" charset="0"/>
              </a:rPr>
              <a:t>Exchange transfusion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MANAGEMENT OF JAUNDICE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686800" cy="5486400"/>
          </a:xfrm>
        </p:spPr>
        <p:txBody>
          <a:bodyPr/>
          <a:lstStyle/>
          <a:p>
            <a:pPr eaLnBrk="1" hangingPunct="1"/>
            <a:r>
              <a:rPr lang="en-US" dirty="0" smtClean="0"/>
              <a:t>To Decrease </a:t>
            </a:r>
            <a:r>
              <a:rPr lang="en-US" dirty="0" err="1" smtClean="0"/>
              <a:t>Bilirubin</a:t>
            </a:r>
            <a:r>
              <a:rPr lang="en-US" dirty="0" smtClean="0"/>
              <a:t>:</a:t>
            </a:r>
          </a:p>
          <a:p>
            <a:pPr eaLnBrk="1" hangingPunct="1">
              <a:buFontTx/>
              <a:buNone/>
            </a:pPr>
            <a:r>
              <a:rPr lang="en-US" dirty="0" smtClean="0">
                <a:latin typeface="Batang" pitchFamily="18" charset="-127"/>
                <a:ea typeface="Batang" pitchFamily="18" charset="-127"/>
              </a:rPr>
              <a:t>  </a:t>
            </a:r>
            <a:r>
              <a:rPr lang="en-US" b="1" dirty="0" smtClean="0">
                <a:ea typeface="Batang" pitchFamily="18" charset="-127"/>
              </a:rPr>
              <a:t> </a:t>
            </a:r>
            <a:r>
              <a:rPr lang="en-US" sz="2800" b="1" dirty="0" smtClean="0">
                <a:ea typeface="Batang" pitchFamily="18" charset="-127"/>
              </a:rPr>
              <a:t>-</a:t>
            </a:r>
            <a:r>
              <a:rPr lang="en-US" b="1" dirty="0" smtClean="0">
                <a:solidFill>
                  <a:srgbClr val="240694"/>
                </a:solidFill>
                <a:latin typeface="Batang" pitchFamily="18" charset="-127"/>
                <a:ea typeface="Batang" pitchFamily="18" charset="-127"/>
              </a:rPr>
              <a:t>↑</a:t>
            </a:r>
            <a:r>
              <a:rPr lang="en-US" b="1" dirty="0" smtClean="0">
                <a:solidFill>
                  <a:srgbClr val="CC00CC"/>
                </a:solidFill>
              </a:rPr>
              <a:t> </a:t>
            </a:r>
            <a:r>
              <a:rPr lang="en-US" dirty="0" smtClean="0"/>
              <a:t>excretion</a:t>
            </a:r>
            <a:r>
              <a:rPr lang="en-US" dirty="0" smtClean="0">
                <a:sym typeface="Wingdings" pitchFamily="2" charset="2"/>
              </a:rPr>
              <a:t></a:t>
            </a:r>
            <a:r>
              <a:rPr lang="en-US" dirty="0" smtClean="0"/>
              <a:t> Phototherapy.</a:t>
            </a:r>
          </a:p>
          <a:p>
            <a:pPr eaLnBrk="1" hangingPunct="1">
              <a:buFontTx/>
              <a:buNone/>
            </a:pPr>
            <a:r>
              <a:rPr lang="en-US" dirty="0" smtClean="0"/>
              <a:t>   -</a:t>
            </a:r>
            <a:r>
              <a:rPr lang="en-US" b="1" dirty="0" smtClean="0">
                <a:solidFill>
                  <a:srgbClr val="240694"/>
                </a:solidFill>
                <a:latin typeface="Batang" pitchFamily="18" charset="-127"/>
                <a:ea typeface="Batang" pitchFamily="18" charset="-127"/>
              </a:rPr>
              <a:t>↑</a:t>
            </a:r>
            <a:r>
              <a:rPr lang="en-US" b="1" dirty="0" smtClean="0">
                <a:solidFill>
                  <a:srgbClr val="CC00CC"/>
                </a:solidFill>
              </a:rPr>
              <a:t> </a:t>
            </a:r>
            <a:r>
              <a:rPr lang="en-US" dirty="0" smtClean="0"/>
              <a:t>conjugation</a:t>
            </a:r>
            <a:r>
              <a:rPr lang="en-US" dirty="0" smtClean="0">
                <a:sym typeface="Wingdings" pitchFamily="2" charset="2"/>
              </a:rPr>
              <a:t></a:t>
            </a:r>
            <a:r>
              <a:rPr lang="en-US" dirty="0" smtClean="0"/>
              <a:t> </a:t>
            </a:r>
            <a:r>
              <a:rPr lang="en-US" dirty="0" err="1" smtClean="0"/>
              <a:t>phenobarbitone</a:t>
            </a:r>
            <a:r>
              <a:rPr lang="en-US" dirty="0" smtClean="0"/>
              <a:t>.</a:t>
            </a:r>
          </a:p>
          <a:p>
            <a:pPr eaLnBrk="1" hangingPunct="1">
              <a:buFontTx/>
              <a:buNone/>
            </a:pPr>
            <a:r>
              <a:rPr lang="en-US" dirty="0" smtClean="0"/>
              <a:t>   -</a:t>
            </a:r>
            <a:r>
              <a:rPr lang="en-US" b="1" dirty="0" smtClean="0">
                <a:solidFill>
                  <a:srgbClr val="240694"/>
                </a:solidFill>
                <a:latin typeface="Batang" pitchFamily="18" charset="-127"/>
                <a:ea typeface="Batang" pitchFamily="18" charset="-127"/>
              </a:rPr>
              <a:t>↓</a:t>
            </a:r>
            <a:r>
              <a:rPr lang="en-US" dirty="0" smtClean="0"/>
              <a:t> </a:t>
            </a:r>
            <a:r>
              <a:rPr lang="en-US" dirty="0" err="1" smtClean="0"/>
              <a:t>enterohepatic</a:t>
            </a:r>
            <a:r>
              <a:rPr lang="en-US" dirty="0" smtClean="0"/>
              <a:t> circ- , </a:t>
            </a:r>
            <a:r>
              <a:rPr lang="en-US" dirty="0" err="1" smtClean="0"/>
              <a:t>Cholestyramine</a:t>
            </a:r>
            <a:r>
              <a:rPr lang="en-US" dirty="0" smtClean="0"/>
              <a:t>.</a:t>
            </a:r>
          </a:p>
          <a:p>
            <a:pPr eaLnBrk="1" hangingPunct="1">
              <a:buNone/>
            </a:pPr>
            <a:r>
              <a:rPr lang="en-US" dirty="0" smtClean="0"/>
              <a:t>   </a:t>
            </a:r>
          </a:p>
          <a:p>
            <a:pPr eaLnBrk="1" hangingPunct="1">
              <a:buFontTx/>
              <a:buNone/>
            </a:pPr>
            <a:r>
              <a:rPr lang="en-US" dirty="0" smtClean="0"/>
              <a:t>  - Inhibit </a:t>
            </a:r>
            <a:r>
              <a:rPr lang="en-US" dirty="0" err="1" smtClean="0"/>
              <a:t>haemolysis</a:t>
            </a:r>
            <a:r>
              <a:rPr lang="en-US" dirty="0" smtClean="0">
                <a:sym typeface="Wingdings" pitchFamily="2" charset="2"/>
              </a:rPr>
              <a:t></a:t>
            </a:r>
            <a:r>
              <a:rPr lang="en-US" dirty="0" smtClean="0"/>
              <a:t> high dose IVIG.</a:t>
            </a:r>
          </a:p>
          <a:p>
            <a:pPr eaLnBrk="1" hangingPunct="1">
              <a:buFontTx/>
              <a:buNone/>
            </a:pPr>
            <a:r>
              <a:rPr lang="en-US" dirty="0" smtClean="0"/>
              <a:t>   - Inc. albumin binding—Albumin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mo.saleh\Documents\jaundice\neonatal-jaundice-20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3525" y="1147763"/>
            <a:ext cx="607695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smtClean="0"/>
              <a:t>PHOTOTHERAPY</a:t>
            </a:r>
            <a:br>
              <a:rPr lang="en-US" sz="4000" smtClean="0"/>
            </a:br>
            <a:endParaRPr lang="en-US" sz="4000" smtClean="0"/>
          </a:p>
        </p:txBody>
      </p:sp>
      <p:pic>
        <p:nvPicPr>
          <p:cNvPr id="35843" name="Picture 4" descr="phototherapy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1774825"/>
            <a:ext cx="7848600" cy="5083175"/>
          </a:xfr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dirty="0" smtClean="0"/>
              <a:t>Normal Physiology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257800"/>
          </a:xfrm>
        </p:spPr>
        <p:txBody>
          <a:bodyPr/>
          <a:lstStyle/>
          <a:p>
            <a:pPr eaLnBrk="1" hangingPunct="1"/>
            <a:r>
              <a:rPr lang="en-US" smtClean="0"/>
              <a:t>Bilirubin result from breakdown of hemoglobin</a:t>
            </a:r>
          </a:p>
          <a:p>
            <a:pPr eaLnBrk="1" hangingPunct="1"/>
            <a:r>
              <a:rPr lang="en-US" smtClean="0"/>
              <a:t>Unconjugated bilirubin (</a:t>
            </a:r>
            <a:r>
              <a:rPr lang="en-US" b="1" smtClean="0"/>
              <a:t>insoluble</a:t>
            </a:r>
            <a:r>
              <a:rPr lang="en-US" smtClean="0"/>
              <a:t> in water) transported to liver- Bound to albumin </a:t>
            </a:r>
          </a:p>
          <a:p>
            <a:pPr eaLnBrk="1" hangingPunct="1"/>
            <a:r>
              <a:rPr lang="en-US" smtClean="0"/>
              <a:t>Transported into hepatocyte (</a:t>
            </a:r>
            <a:r>
              <a:rPr lang="en-US" b="1" smtClean="0"/>
              <a:t>Ligandin / y- protein</a:t>
            </a:r>
            <a:r>
              <a:rPr lang="en-US" smtClean="0"/>
              <a:t> ) &amp; conjugated - With glucuronic acid </a:t>
            </a:r>
            <a:r>
              <a:rPr lang="en-US" smtClean="0">
                <a:cs typeface="Arial" charset="0"/>
              </a:rPr>
              <a:t>→ now water soluble</a:t>
            </a:r>
          </a:p>
          <a:p>
            <a:pPr eaLnBrk="1" hangingPunct="1"/>
            <a:r>
              <a:rPr lang="en-US" smtClean="0"/>
              <a:t>Secreted into bile</a:t>
            </a:r>
          </a:p>
          <a:p>
            <a:pPr eaLnBrk="1" hangingPunct="1">
              <a:buFontTx/>
              <a:buNone/>
            </a:pPr>
            <a:endParaRPr lang="en-US" smtClean="0"/>
          </a:p>
          <a:p>
            <a:pPr eaLnBrk="1" hangingPunct="1">
              <a:buFontTx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Phototherapy -MTH</a:t>
            </a:r>
          </a:p>
        </p:txBody>
      </p:sp>
      <p:pic>
        <p:nvPicPr>
          <p:cNvPr id="36867" name="Picture 4" descr="patient photo 02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9200" y="1600200"/>
            <a:ext cx="6477000" cy="4953000"/>
          </a:xfr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Phototherapy </a:t>
            </a:r>
          </a:p>
        </p:txBody>
      </p:sp>
      <p:pic>
        <p:nvPicPr>
          <p:cNvPr id="37891" name="Picture 4" descr="patient photo 03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600200"/>
            <a:ext cx="4572000" cy="5257800"/>
          </a:xfrm>
        </p:spPr>
      </p:pic>
      <p:pic>
        <p:nvPicPr>
          <p:cNvPr id="37892" name="Picture 7" descr="patient photo 02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2347913"/>
            <a:ext cx="4495800" cy="4510087"/>
          </a:xfr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3891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3993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90800" y="1447800"/>
            <a:ext cx="4525963" cy="5105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Grp="1" noChangeArrowheads="1"/>
          </p:cNvSpPr>
          <p:nvPr>
            <p:ph type="title"/>
          </p:nvPr>
        </p:nvSpPr>
        <p:spPr>
          <a:xfrm>
            <a:off x="500034" y="1214422"/>
            <a:ext cx="8186766" cy="1000132"/>
          </a:xfrm>
        </p:spPr>
        <p:txBody>
          <a:bodyPr/>
          <a:lstStyle/>
          <a:p>
            <a:pPr eaLnBrk="1" hangingPunct="1"/>
            <a:r>
              <a:rPr lang="en-US" dirty="0" smtClean="0"/>
              <a:t>Phototherapy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714624"/>
            <a:ext cx="8686800" cy="4143375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Trebuchet MS" pitchFamily="34" charset="0"/>
              </a:rPr>
              <a:t>Safe and effective method for treatment of neonatal jaundice</a:t>
            </a:r>
          </a:p>
          <a:p>
            <a:pPr eaLnBrk="1" hangingPunct="1"/>
            <a:r>
              <a:rPr lang="en-US" dirty="0" err="1" smtClean="0">
                <a:latin typeface="Trebuchet MS" pitchFamily="34" charset="0"/>
              </a:rPr>
              <a:t>Bilirubin</a:t>
            </a:r>
            <a:r>
              <a:rPr lang="en-US" dirty="0" smtClean="0">
                <a:latin typeface="Trebuchet MS" pitchFamily="34" charset="0"/>
              </a:rPr>
              <a:t> absorbs light maximum at 420-460 nm.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rebuchet MS" pitchFamily="34" charset="0"/>
              </a:rPr>
              <a:t>Mechanism of Action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dirty="0" smtClean="0">
                <a:latin typeface="Trebuchet MS" pitchFamily="34" charset="0"/>
              </a:rPr>
              <a:t>Conversion of insoluble </a:t>
            </a:r>
            <a:r>
              <a:rPr lang="en-US" sz="2800" dirty="0" err="1" smtClean="0">
                <a:latin typeface="Trebuchet MS" pitchFamily="34" charset="0"/>
              </a:rPr>
              <a:t>Bilirubin</a:t>
            </a:r>
            <a:r>
              <a:rPr lang="en-US" sz="2800" dirty="0" smtClean="0">
                <a:latin typeface="Trebuchet MS" pitchFamily="34" charset="0"/>
              </a:rPr>
              <a:t> into soluble </a:t>
            </a:r>
            <a:r>
              <a:rPr lang="en-US" sz="2800" dirty="0" err="1" smtClean="0">
                <a:latin typeface="Trebuchet MS" pitchFamily="34" charset="0"/>
              </a:rPr>
              <a:t>bilirubin</a:t>
            </a:r>
            <a:endParaRPr lang="en-US" sz="2800" dirty="0" smtClean="0">
              <a:latin typeface="Trebuchet MS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dirty="0" smtClean="0">
                <a:solidFill>
                  <a:srgbClr val="CC00CC"/>
                </a:solidFill>
                <a:latin typeface="Trebuchet MS" pitchFamily="34" charset="0"/>
              </a:rPr>
              <a:t>1.Photo-isomerization</a:t>
            </a:r>
            <a:r>
              <a:rPr lang="en-US" sz="2800" dirty="0" smtClean="0">
                <a:solidFill>
                  <a:srgbClr val="660066"/>
                </a:solidFill>
                <a:latin typeface="Trebuchet MS" pitchFamily="34" charset="0"/>
              </a:rPr>
              <a:t>-</a:t>
            </a:r>
            <a:r>
              <a:rPr lang="en-US" sz="2800" dirty="0" smtClean="0">
                <a:latin typeface="Trebuchet MS" pitchFamily="34" charset="0"/>
              </a:rPr>
              <a:t>conversion into soluble form </a:t>
            </a:r>
            <a:r>
              <a:rPr lang="en-US" sz="2800" dirty="0" smtClean="0"/>
              <a:t>– takes place in </a:t>
            </a:r>
            <a:r>
              <a:rPr lang="en-US" sz="2800" dirty="0" err="1" smtClean="0"/>
              <a:t>extravascular</a:t>
            </a:r>
            <a:r>
              <a:rPr lang="en-US" sz="2800" dirty="0" smtClean="0"/>
              <a:t> space of skin –conversion to less toxic polar isomer-diffuses into the blood –excreted easily into bile </a:t>
            </a:r>
            <a:endParaRPr lang="en-US" sz="2800" dirty="0" smtClean="0">
              <a:latin typeface="Trebuchet MS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dirty="0" smtClean="0">
                <a:solidFill>
                  <a:srgbClr val="CC00CC"/>
                </a:solidFill>
                <a:latin typeface="Trebuchet MS" pitchFamily="34" charset="0"/>
              </a:rPr>
              <a:t>2.Structural </a:t>
            </a:r>
            <a:r>
              <a:rPr lang="en-US" sz="2800" dirty="0" err="1" smtClean="0">
                <a:solidFill>
                  <a:srgbClr val="CC00CC"/>
                </a:solidFill>
                <a:latin typeface="Trebuchet MS" pitchFamily="34" charset="0"/>
              </a:rPr>
              <a:t>isomerization</a:t>
            </a:r>
            <a:r>
              <a:rPr lang="en-US" sz="2800" dirty="0" smtClean="0">
                <a:latin typeface="Trebuchet MS" pitchFamily="34" charset="0"/>
              </a:rPr>
              <a:t> - </a:t>
            </a:r>
            <a:r>
              <a:rPr lang="en-US" sz="2800" dirty="0" err="1" smtClean="0">
                <a:latin typeface="Trebuchet MS" pitchFamily="34" charset="0"/>
              </a:rPr>
              <a:t>conv</a:t>
            </a:r>
            <a:r>
              <a:rPr lang="en-US" sz="2800" dirty="0" smtClean="0">
                <a:latin typeface="Trebuchet MS" pitchFamily="34" charset="0"/>
              </a:rPr>
              <a:t> to </a:t>
            </a:r>
            <a:r>
              <a:rPr lang="en-US" sz="2800" dirty="0" err="1" smtClean="0">
                <a:latin typeface="Trebuchet MS" pitchFamily="34" charset="0"/>
              </a:rPr>
              <a:t>lumirubin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smtClean="0"/>
              <a:t>-rapidly excreted in bile and urine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dirty="0" smtClean="0">
              <a:latin typeface="Trebuchet MS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dirty="0" smtClean="0">
                <a:solidFill>
                  <a:srgbClr val="CC00CC"/>
                </a:solidFill>
                <a:latin typeface="Trebuchet MS" pitchFamily="34" charset="0"/>
              </a:rPr>
              <a:t>3. Photo-oxidation-</a:t>
            </a:r>
            <a:r>
              <a:rPr lang="en-US" sz="2800" dirty="0" smtClean="0">
                <a:latin typeface="Trebuchet MS" pitchFamily="34" charset="0"/>
              </a:rPr>
              <a:t> of </a:t>
            </a:r>
            <a:r>
              <a:rPr lang="en-US" sz="2800" dirty="0" err="1" smtClean="0"/>
              <a:t>Bilirubin</a:t>
            </a:r>
            <a:r>
              <a:rPr lang="en-US" sz="2800" dirty="0" smtClean="0"/>
              <a:t>  to water soluble polymers </a:t>
            </a:r>
            <a:r>
              <a:rPr lang="en-US" sz="2800" dirty="0" err="1" smtClean="0">
                <a:latin typeface="Trebuchet MS" pitchFamily="34" charset="0"/>
              </a:rPr>
              <a:t>colourless</a:t>
            </a:r>
            <a:r>
              <a:rPr lang="en-US" sz="2800" dirty="0" smtClean="0">
                <a:latin typeface="Trebuchet MS" pitchFamily="34" charset="0"/>
              </a:rPr>
              <a:t> by product.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dirty="0" smtClean="0">
              <a:latin typeface="Trebuchet MS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>
                <a:latin typeface="Trebuchet MS" pitchFamily="34" charset="0"/>
              </a:rPr>
              <a:t>Indications for Phototherapy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81000" y="1295400"/>
            <a:ext cx="8077200" cy="52578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Trebuchet MS" pitchFamily="34" charset="0"/>
              </a:rPr>
              <a:t>TSB &gt; 15 mg % in term</a:t>
            </a:r>
          </a:p>
          <a:p>
            <a:pPr eaLnBrk="1" hangingPunct="1"/>
            <a:r>
              <a:rPr lang="en-US" dirty="0" smtClean="0">
                <a:latin typeface="Trebuchet MS" pitchFamily="34" charset="0"/>
              </a:rPr>
              <a:t>TSB &gt; 12 mg% in preterm</a:t>
            </a:r>
          </a:p>
          <a:p>
            <a:pPr eaLnBrk="1" hangingPunct="1"/>
            <a:r>
              <a:rPr lang="en-US" dirty="0" smtClean="0">
                <a:latin typeface="Trebuchet MS" pitchFamily="34" charset="0"/>
              </a:rPr>
              <a:t>TSB &gt; 5 mg% within 24 hours</a:t>
            </a:r>
          </a:p>
          <a:p>
            <a:pPr eaLnBrk="1" hangingPunct="1"/>
            <a:r>
              <a:rPr lang="en-US" dirty="0" smtClean="0">
                <a:latin typeface="Trebuchet MS" pitchFamily="34" charset="0"/>
              </a:rPr>
              <a:t>Adjuvant to exchange transfusion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Trebuchet MS" pitchFamily="34" charset="0"/>
              </a:rPr>
              <a:t>Prophylactic </a:t>
            </a:r>
            <a:r>
              <a:rPr lang="en-US" dirty="0" err="1" smtClean="0">
                <a:latin typeface="Trebuchet MS" pitchFamily="34" charset="0"/>
              </a:rPr>
              <a:t>Pho.Th</a:t>
            </a:r>
            <a:r>
              <a:rPr lang="en-US" dirty="0" smtClean="0">
                <a:latin typeface="Trebuchet MS" pitchFamily="34" charset="0"/>
              </a:rPr>
              <a:t> ;                      ELBW, hemolytic disease of NB,VLBW with </a:t>
            </a:r>
            <a:r>
              <a:rPr lang="en-US" dirty="0" err="1" smtClean="0">
                <a:latin typeface="Trebuchet MS" pitchFamily="34" charset="0"/>
              </a:rPr>
              <a:t>Perinatal</a:t>
            </a:r>
            <a:r>
              <a:rPr lang="en-US" dirty="0" smtClean="0">
                <a:latin typeface="Trebuchet MS" pitchFamily="34" charset="0"/>
              </a:rPr>
              <a:t> risk factors.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mo.saleh\Pictures\hyperbilirubinemia_newborn_fig2 - Copy (2)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313" y="904875"/>
            <a:ext cx="6429375" cy="502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rebuchet MS" pitchFamily="34" charset="0"/>
              </a:rPr>
              <a:t>Procedure	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Trebuchet MS" pitchFamily="34" charset="0"/>
              </a:rPr>
              <a:t>Best is narrow spectral blue lights (425-475nm).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Trebuchet MS" pitchFamily="34" charset="0"/>
              </a:rPr>
              <a:t>White lamps (380-700nm).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Trebuchet MS" pitchFamily="34" charset="0"/>
              </a:rPr>
              <a:t>Distance from skin – 45cm.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3200" dirty="0" smtClean="0">
                <a:latin typeface="Trebuchet MS" pitchFamily="34" charset="0"/>
              </a:rPr>
              <a:t>Intensive PT – 15-20 cm.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Trebuchet MS" pitchFamily="34" charset="0"/>
              </a:rPr>
              <a:t>Shield eyes &amp; genitalia.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Trebuchet MS" pitchFamily="34" charset="0"/>
              </a:rPr>
              <a:t>Space of 5-8cm between phototherapy unit &amp; incubator.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914400" y="1295400"/>
            <a:ext cx="7772400" cy="4953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Trebuchet MS" pitchFamily="34" charset="0"/>
              </a:rPr>
              <a:t>Double surface Photo. Therapy – can be given by fiber-optic blankets (</a:t>
            </a:r>
            <a:r>
              <a:rPr lang="en-US" dirty="0" err="1" smtClean="0">
                <a:latin typeface="Trebuchet MS" pitchFamily="34" charset="0"/>
              </a:rPr>
              <a:t>biliblankets</a:t>
            </a:r>
            <a:r>
              <a:rPr lang="en-US" dirty="0" smtClean="0">
                <a:latin typeface="Trebuchet MS" pitchFamily="34" charset="0"/>
              </a:rPr>
              <a:t>).</a:t>
            </a:r>
          </a:p>
          <a:p>
            <a:pPr eaLnBrk="1" hangingPunct="1"/>
            <a:r>
              <a:rPr lang="en-US" dirty="0" smtClean="0">
                <a:latin typeface="Trebuchet MS" pitchFamily="34" charset="0"/>
              </a:rPr>
              <a:t>Change position once in every 2-4 hrs.</a:t>
            </a:r>
          </a:p>
          <a:p>
            <a:pPr eaLnBrk="1" hangingPunct="1"/>
            <a:r>
              <a:rPr lang="en-US" dirty="0" smtClean="0">
                <a:latin typeface="Trebuchet MS" pitchFamily="34" charset="0"/>
              </a:rPr>
              <a:t>Skin bleached by </a:t>
            </a:r>
            <a:r>
              <a:rPr lang="en-US" dirty="0" err="1" smtClean="0">
                <a:latin typeface="Trebuchet MS" pitchFamily="34" charset="0"/>
              </a:rPr>
              <a:t>Ph.Th</a:t>
            </a:r>
            <a:r>
              <a:rPr lang="en-US" dirty="0" smtClean="0">
                <a:latin typeface="Trebuchet MS" pitchFamily="34" charset="0"/>
              </a:rPr>
              <a:t>.</a:t>
            </a:r>
          </a:p>
          <a:p>
            <a:pPr eaLnBrk="1" hangingPunct="1"/>
            <a:r>
              <a:rPr lang="en-US" dirty="0" smtClean="0">
                <a:latin typeface="Trebuchet MS" pitchFamily="34" charset="0"/>
              </a:rPr>
              <a:t>Level to be checked every 10-20 hrs.</a:t>
            </a:r>
          </a:p>
          <a:p>
            <a:pPr eaLnBrk="1" hangingPunct="1"/>
            <a:r>
              <a:rPr lang="en-US" dirty="0" smtClean="0">
                <a:latin typeface="Trebuchet MS" pitchFamily="34" charset="0"/>
              </a:rPr>
              <a:t>Frequent temperature monitoring &amp; daily weight check.</a:t>
            </a:r>
            <a:endParaRPr lang="en-US" baseline="30000" dirty="0" smtClean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Normal Physiology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endParaRPr lang="en-US" smtClean="0"/>
          </a:p>
          <a:p>
            <a:pPr eaLnBrk="1" hangingPunct="1"/>
            <a:r>
              <a:rPr lang="en-US" smtClean="0"/>
              <a:t>In ileum &amp; colon, converted to stercobilin </a:t>
            </a:r>
          </a:p>
          <a:p>
            <a:pPr eaLnBrk="1" hangingPunct="1"/>
            <a:r>
              <a:rPr lang="en-US" smtClean="0"/>
              <a:t>10-20% (Deconjugated  by  </a:t>
            </a:r>
            <a:r>
              <a:rPr lang="el-GR" smtClean="0">
                <a:cs typeface="Arial" charset="0"/>
              </a:rPr>
              <a:t>β</a:t>
            </a:r>
            <a:r>
              <a:rPr lang="en-US" smtClean="0"/>
              <a:t> glucuronidase)</a:t>
            </a:r>
            <a:r>
              <a:rPr lang="en-US" smtClean="0">
                <a:latin typeface="Batang" pitchFamily="18" charset="-127"/>
                <a:ea typeface="Batang" pitchFamily="18" charset="-127"/>
                <a:sym typeface="Wingdings" pitchFamily="2" charset="2"/>
              </a:rPr>
              <a:t> </a:t>
            </a:r>
            <a:r>
              <a:rPr lang="en-US" smtClean="0"/>
              <a:t>reabsorbed into portal circulation (Enterohepatic circulation )and re-excreted into bile or into urine by kidneys - urobilinogen</a:t>
            </a:r>
          </a:p>
          <a:p>
            <a:pPr eaLnBrk="1" hangingPunct="1">
              <a:buFontTx/>
              <a:buNone/>
            </a:pPr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rebuchet MS" pitchFamily="34" charset="0"/>
              </a:rPr>
              <a:t>Side Effects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rebuchet MS" pitchFamily="34" charset="0"/>
              </a:rPr>
              <a:t>Immediate – 	</a:t>
            </a:r>
          </a:p>
          <a:p>
            <a:pPr lvl="1" eaLnBrk="1" hangingPunct="1"/>
            <a:r>
              <a:rPr lang="en-US" smtClean="0">
                <a:latin typeface="Trebuchet MS" pitchFamily="34" charset="0"/>
              </a:rPr>
              <a:t>Loose stools</a:t>
            </a:r>
          </a:p>
          <a:p>
            <a:pPr lvl="1" eaLnBrk="1" hangingPunct="1"/>
            <a:r>
              <a:rPr lang="en-US" smtClean="0">
                <a:latin typeface="Trebuchet MS" pitchFamily="34" charset="0"/>
              </a:rPr>
              <a:t>Dehydration,</a:t>
            </a:r>
          </a:p>
          <a:p>
            <a:pPr lvl="1" eaLnBrk="1" hangingPunct="1"/>
            <a:r>
              <a:rPr lang="en-US" smtClean="0">
                <a:latin typeface="Trebuchet MS" pitchFamily="34" charset="0"/>
              </a:rPr>
              <a:t>Hyperthermia,</a:t>
            </a:r>
          </a:p>
          <a:p>
            <a:pPr lvl="1" eaLnBrk="1" hangingPunct="1"/>
            <a:r>
              <a:rPr lang="en-US" smtClean="0">
                <a:latin typeface="Trebuchet MS" pitchFamily="34" charset="0"/>
              </a:rPr>
              <a:t>‘Bronze baby’ syndrome,</a:t>
            </a:r>
          </a:p>
          <a:p>
            <a:pPr lvl="1" eaLnBrk="1" hangingPunct="1"/>
            <a:r>
              <a:rPr lang="en-US" smtClean="0">
                <a:latin typeface="Trebuchet MS" pitchFamily="34" charset="0"/>
              </a:rPr>
              <a:t>Rashes,</a:t>
            </a:r>
          </a:p>
          <a:p>
            <a:pPr lvl="1" eaLnBrk="1" hangingPunct="1"/>
            <a:r>
              <a:rPr lang="en-US" smtClean="0">
                <a:latin typeface="Trebuchet MS" pitchFamily="34" charset="0"/>
              </a:rPr>
              <a:t>Upsets maternal infant </a:t>
            </a:r>
          </a:p>
          <a:p>
            <a:pPr lvl="1" eaLnBrk="1" hangingPunct="1">
              <a:buFontTx/>
              <a:buNone/>
            </a:pPr>
            <a:r>
              <a:rPr lang="en-US" smtClean="0">
                <a:latin typeface="Trebuchet MS" pitchFamily="34" charset="0"/>
              </a:rPr>
              <a:t>   interactions (bond) </a:t>
            </a:r>
            <a:endParaRPr lang="en-US" sz="3200" smtClean="0">
              <a:latin typeface="Trebuchet MS" pitchFamily="34" charset="0"/>
            </a:endParaRPr>
          </a:p>
          <a:p>
            <a:pPr eaLnBrk="1" hangingPunct="1"/>
            <a:endParaRPr lang="en-US" sz="3600" smtClean="0">
              <a:latin typeface="Trebuchet MS" pitchFamily="34" charset="0"/>
            </a:endParaRPr>
          </a:p>
          <a:p>
            <a:pPr eaLnBrk="1" hangingPunct="1"/>
            <a:endParaRPr lang="en-US" smtClean="0">
              <a:latin typeface="Trebuchet MS" pitchFamily="34" charset="0"/>
            </a:endParaRPr>
          </a:p>
        </p:txBody>
      </p:sp>
      <p:pic>
        <p:nvPicPr>
          <p:cNvPr id="3077" name="Picture 13" descr="http://www.loto-eng.com/F4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2963" y="1905000"/>
            <a:ext cx="3221037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562600" y="2362200"/>
          <a:ext cx="2894013" cy="3529013"/>
        </p:xfrm>
        <a:graphic>
          <a:graphicData uri="http://schemas.openxmlformats.org/presentationml/2006/ole">
            <p:oleObj spid="_x0000_s3074" name="Clip" r:id="rId5" imgW="3848100" imgH="5478463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3"/>
          <p:cNvSpPr>
            <a:spLocks noGrp="1" noChangeArrowheads="1"/>
          </p:cNvSpPr>
          <p:nvPr>
            <p:ph idx="4294967295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rebuchet MS" pitchFamily="34" charset="0"/>
              </a:rPr>
              <a:t>Late –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200" dirty="0" smtClean="0">
                <a:latin typeface="Trebuchet MS" pitchFamily="34" charset="0"/>
              </a:rPr>
              <a:t>Risk of skin malignancies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200" dirty="0" smtClean="0">
                <a:latin typeface="Trebuchet MS" pitchFamily="34" charset="0"/>
              </a:rPr>
              <a:t>Damage to intracellular</a:t>
            </a:r>
          </a:p>
          <a:p>
            <a:pPr lvl="1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3200" dirty="0" smtClean="0">
                <a:latin typeface="Trebuchet MS" pitchFamily="34" charset="0"/>
              </a:rPr>
              <a:t>    DNA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200" dirty="0" smtClean="0">
                <a:latin typeface="Trebuchet MS" pitchFamily="34" charset="0"/>
              </a:rPr>
              <a:t>Retinal damage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200" dirty="0" smtClean="0">
                <a:latin typeface="Trebuchet MS" pitchFamily="34" charset="0"/>
              </a:rPr>
              <a:t>Disturbance in circadian</a:t>
            </a:r>
          </a:p>
          <a:p>
            <a:pPr lvl="1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3200" dirty="0" smtClean="0">
                <a:latin typeface="Trebuchet MS" pitchFamily="34" charset="0"/>
              </a:rPr>
              <a:t>   rhythm </a:t>
            </a:r>
          </a:p>
          <a:p>
            <a:pPr lvl="1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3200" dirty="0" smtClean="0">
                <a:latin typeface="Trebuchet MS" pitchFamily="34" charset="0"/>
              </a:rPr>
              <a:t>-Testicular damage</a:t>
            </a:r>
          </a:p>
          <a:p>
            <a:pPr lvl="1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3200" dirty="0" smtClean="0">
              <a:latin typeface="Trebuchet MS" pitchFamily="34" charset="0"/>
            </a:endParaRPr>
          </a:p>
        </p:txBody>
      </p:sp>
      <p:pic>
        <p:nvPicPr>
          <p:cNvPr id="47107" name="Picture 15" descr="Infant Incubator - Phototherapy Uni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1524000"/>
            <a:ext cx="2857500" cy="473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rebuchet MS" pitchFamily="34" charset="0"/>
              </a:rPr>
              <a:t>DRUGS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en-US" dirty="0" err="1" smtClean="0">
                <a:latin typeface="Trebuchet MS" pitchFamily="34" charset="0"/>
              </a:rPr>
              <a:t>Phenobarbitone</a:t>
            </a:r>
            <a:r>
              <a:rPr lang="en-US" dirty="0" smtClean="0">
                <a:latin typeface="Trebuchet MS" pitchFamily="34" charset="0"/>
              </a:rPr>
              <a:t> – increase y and z </a:t>
            </a:r>
            <a:r>
              <a:rPr lang="en-US" dirty="0" err="1" smtClean="0">
                <a:latin typeface="Trebuchet MS" pitchFamily="34" charset="0"/>
              </a:rPr>
              <a:t>ligands</a:t>
            </a:r>
            <a:endParaRPr lang="en-US" dirty="0" smtClean="0">
              <a:latin typeface="Trebuchet MS" pitchFamily="34" charset="0"/>
            </a:endParaRPr>
          </a:p>
          <a:p>
            <a:pPr algn="ctr" eaLnBrk="1" hangingPunct="1">
              <a:buFontTx/>
              <a:buNone/>
            </a:pPr>
            <a:r>
              <a:rPr lang="en-US" dirty="0" smtClean="0">
                <a:latin typeface="Trebuchet MS" pitchFamily="34" charset="0"/>
              </a:rPr>
              <a:t>-induces liver </a:t>
            </a:r>
            <a:r>
              <a:rPr lang="en-US" dirty="0" err="1" smtClean="0">
                <a:latin typeface="Trebuchet MS" pitchFamily="34" charset="0"/>
              </a:rPr>
              <a:t>ezymes</a:t>
            </a:r>
            <a:r>
              <a:rPr lang="en-US" dirty="0" smtClean="0">
                <a:latin typeface="Trebuchet MS" pitchFamily="34" charset="0"/>
              </a:rPr>
              <a:t> - </a:t>
            </a:r>
            <a:r>
              <a:rPr lang="en-US" b="1" dirty="0" smtClean="0">
                <a:solidFill>
                  <a:srgbClr val="240694"/>
                </a:solidFill>
                <a:latin typeface="Batang" pitchFamily="18" charset="-127"/>
                <a:ea typeface="Batang" pitchFamily="18" charset="-127"/>
              </a:rPr>
              <a:t>↑↑</a:t>
            </a:r>
            <a:r>
              <a:rPr lang="en-US" b="1" dirty="0" smtClean="0">
                <a:solidFill>
                  <a:srgbClr val="CC00CC"/>
                </a:solidFill>
              </a:rPr>
              <a:t> </a:t>
            </a:r>
            <a:r>
              <a:rPr lang="en-US" dirty="0" smtClean="0"/>
              <a:t>conjugation</a:t>
            </a:r>
            <a:r>
              <a:rPr lang="en-US" dirty="0" smtClean="0">
                <a:sym typeface="Wingdings" pitchFamily="2" charset="2"/>
              </a:rPr>
              <a:t></a:t>
            </a:r>
            <a:r>
              <a:rPr lang="en-US" dirty="0" smtClean="0"/>
              <a:t> conjugated </a:t>
            </a:r>
            <a:r>
              <a:rPr lang="en-US" dirty="0" err="1" smtClean="0"/>
              <a:t>bilirubin</a:t>
            </a:r>
            <a:r>
              <a:rPr lang="en-US" dirty="0" smtClean="0"/>
              <a:t>.</a:t>
            </a:r>
            <a:endParaRPr lang="en-US" dirty="0" smtClean="0">
              <a:latin typeface="Trebuchet MS" pitchFamily="34" charset="0"/>
            </a:endParaRPr>
          </a:p>
          <a:p>
            <a:pPr eaLnBrk="1" hangingPunct="1"/>
            <a:r>
              <a:rPr lang="en-US" dirty="0" err="1" smtClean="0">
                <a:latin typeface="Trebuchet MS" pitchFamily="34" charset="0"/>
              </a:rPr>
              <a:t>Metalloporphyrins</a:t>
            </a:r>
            <a:r>
              <a:rPr lang="en-US" dirty="0" smtClean="0">
                <a:latin typeface="Trebuchet MS" pitchFamily="34" charset="0"/>
              </a:rPr>
              <a:t> (tin and zinc </a:t>
            </a:r>
            <a:r>
              <a:rPr lang="en-US" dirty="0" err="1" smtClean="0">
                <a:latin typeface="Trebuchet MS" pitchFamily="34" charset="0"/>
              </a:rPr>
              <a:t>porphyrins</a:t>
            </a:r>
            <a:r>
              <a:rPr lang="en-US" dirty="0" smtClean="0">
                <a:latin typeface="Trebuchet MS" pitchFamily="34" charset="0"/>
              </a:rPr>
              <a:t> and </a:t>
            </a:r>
            <a:r>
              <a:rPr lang="en-US" dirty="0" err="1" smtClean="0">
                <a:latin typeface="Trebuchet MS" pitchFamily="34" charset="0"/>
              </a:rPr>
              <a:t>meso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prophyrins</a:t>
            </a:r>
            <a:r>
              <a:rPr lang="en-US" dirty="0" smtClean="0">
                <a:latin typeface="Trebuchet MS" pitchFamily="34" charset="0"/>
              </a:rPr>
              <a:t>)</a:t>
            </a:r>
          </a:p>
          <a:p>
            <a:pPr algn="ctr" eaLnBrk="1" hangingPunct="1">
              <a:buFontTx/>
              <a:buNone/>
            </a:pPr>
            <a:r>
              <a:rPr lang="en-US" dirty="0" smtClean="0">
                <a:latin typeface="Trebuchet MS" pitchFamily="34" charset="0"/>
              </a:rPr>
              <a:t>-inhibits </a:t>
            </a:r>
            <a:r>
              <a:rPr lang="en-US" dirty="0" err="1" smtClean="0">
                <a:latin typeface="Trebuchet MS" pitchFamily="34" charset="0"/>
              </a:rPr>
              <a:t>heme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oxygenase</a:t>
            </a:r>
            <a:endParaRPr lang="en-US" dirty="0" smtClean="0">
              <a:latin typeface="Trebuchet MS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DRUGS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Trebuchet MS" pitchFamily="34" charset="0"/>
              </a:rPr>
              <a:t>IVIG - </a:t>
            </a:r>
            <a:r>
              <a:rPr lang="en-US" dirty="0" smtClean="0"/>
              <a:t>Inhibit </a:t>
            </a:r>
            <a:r>
              <a:rPr lang="en-US" dirty="0" err="1" smtClean="0"/>
              <a:t>haemolysis</a:t>
            </a:r>
            <a:endParaRPr lang="en-US" dirty="0" smtClean="0">
              <a:latin typeface="Trebuchet MS" pitchFamily="34" charset="0"/>
            </a:endParaRPr>
          </a:p>
          <a:p>
            <a:pPr eaLnBrk="1" hangingPunct="1"/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/>
              <a:t>Cholestyramine</a:t>
            </a:r>
            <a:r>
              <a:rPr lang="en-US" dirty="0" smtClean="0">
                <a:latin typeface="Trebuchet MS" pitchFamily="34" charset="0"/>
              </a:rPr>
              <a:t>-</a:t>
            </a:r>
            <a:r>
              <a:rPr lang="en-US" b="1" dirty="0" smtClean="0">
                <a:solidFill>
                  <a:srgbClr val="240694"/>
                </a:solidFill>
                <a:latin typeface="Batang" pitchFamily="18" charset="-127"/>
                <a:ea typeface="Batang" pitchFamily="18" charset="-127"/>
              </a:rPr>
              <a:t>↓</a:t>
            </a:r>
            <a:r>
              <a:rPr lang="en-US" dirty="0" smtClean="0"/>
              <a:t> </a:t>
            </a:r>
            <a:r>
              <a:rPr lang="en-US" dirty="0" err="1" smtClean="0"/>
              <a:t>enterohepatic</a:t>
            </a:r>
            <a:r>
              <a:rPr lang="en-US" dirty="0" smtClean="0"/>
              <a:t>  circ</a:t>
            </a:r>
          </a:p>
          <a:p>
            <a:pPr eaLnBrk="1" hangingPunct="1"/>
            <a:r>
              <a:rPr lang="en-US" dirty="0" smtClean="0"/>
              <a:t> </a:t>
            </a:r>
            <a:r>
              <a:rPr lang="en-US" dirty="0" smtClean="0">
                <a:latin typeface="Trebuchet MS" pitchFamily="34" charset="0"/>
              </a:rPr>
              <a:t>Albumin </a:t>
            </a:r>
            <a:r>
              <a:rPr lang="en-US" dirty="0" err="1" smtClean="0">
                <a:latin typeface="Trebuchet MS" pitchFamily="34" charset="0"/>
              </a:rPr>
              <a:t>infusions</a:t>
            </a:r>
            <a:r>
              <a:rPr lang="en-US" dirty="0" err="1" smtClean="0">
                <a:sym typeface="Wingdings" pitchFamily="2" charset="2"/>
              </a:rPr>
              <a:t></a:t>
            </a:r>
            <a:r>
              <a:rPr lang="en-US" dirty="0" err="1" smtClean="0"/>
              <a:t>increase</a:t>
            </a:r>
            <a:r>
              <a:rPr lang="en-US" dirty="0" smtClean="0"/>
              <a:t> albumin binding.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Exchange Transfusion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5257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dirty="0" smtClean="0">
                <a:solidFill>
                  <a:srgbClr val="CC00CC"/>
                </a:solidFill>
              </a:rPr>
              <a:t>Indications:</a:t>
            </a:r>
          </a:p>
          <a:p>
            <a:pPr eaLnBrk="1" hangingPunct="1"/>
            <a:r>
              <a:rPr lang="en-US" dirty="0" err="1" smtClean="0"/>
              <a:t>Rh</a:t>
            </a:r>
            <a:r>
              <a:rPr lang="en-US" dirty="0" smtClean="0"/>
              <a:t> and ABO incompatibility</a:t>
            </a:r>
          </a:p>
          <a:p>
            <a:pPr eaLnBrk="1" hangingPunct="1"/>
            <a:r>
              <a:rPr lang="en-US" dirty="0" err="1" smtClean="0">
                <a:latin typeface="Trebuchet MS" pitchFamily="34" charset="0"/>
              </a:rPr>
              <a:t>Unconjugated</a:t>
            </a:r>
            <a:r>
              <a:rPr lang="en-US" dirty="0" smtClean="0">
                <a:latin typeface="Trebuchet MS" pitchFamily="34" charset="0"/>
              </a:rPr>
              <a:t> billirubin &gt; 20 -25mg/dl in term, &gt;15 -18mg/dl preterm babies. Sick neonates exchange at lower level</a:t>
            </a:r>
            <a:endParaRPr lang="en-US" dirty="0" smtClean="0"/>
          </a:p>
          <a:p>
            <a:pPr eaLnBrk="1" hangingPunct="1"/>
            <a:r>
              <a:rPr lang="en-US" dirty="0" smtClean="0"/>
              <a:t>Septicemia /DIC/ </a:t>
            </a:r>
            <a:r>
              <a:rPr lang="en-US" dirty="0" err="1" smtClean="0">
                <a:latin typeface="Trebuchet MS" pitchFamily="34" charset="0"/>
              </a:rPr>
              <a:t>sclerema</a:t>
            </a:r>
            <a:endParaRPr lang="en-US" dirty="0" smtClean="0"/>
          </a:p>
          <a:p>
            <a:pPr eaLnBrk="1" hangingPunct="1"/>
            <a:r>
              <a:rPr lang="en-US" dirty="0" smtClean="0"/>
              <a:t>Severe anemia due to any cause. 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Trebuchet MS" pitchFamily="34" charset="0"/>
              </a:rPr>
              <a:t>Methods of exchange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685800" y="2362200"/>
            <a:ext cx="7772400" cy="4114800"/>
          </a:xfrm>
        </p:spPr>
        <p:txBody>
          <a:bodyPr/>
          <a:lstStyle/>
          <a:p>
            <a:pPr eaLnBrk="1" hangingPunct="1"/>
            <a:r>
              <a:rPr lang="en-US" smtClean="0">
                <a:latin typeface="Trebuchet MS" pitchFamily="34" charset="0"/>
              </a:rPr>
              <a:t>Single volume exchange- 80ml/kg</a:t>
            </a:r>
          </a:p>
          <a:p>
            <a:pPr eaLnBrk="1" hangingPunct="1"/>
            <a:r>
              <a:rPr lang="en-US" smtClean="0">
                <a:latin typeface="Trebuchet MS" pitchFamily="34" charset="0"/>
              </a:rPr>
              <a:t>Double volume exchange- 160ml/kg (87% of infant blood volume exchanged with new blood)</a:t>
            </a:r>
          </a:p>
          <a:p>
            <a:pPr eaLnBrk="1" hangingPunct="1"/>
            <a:r>
              <a:rPr lang="en-US" smtClean="0">
                <a:latin typeface="Trebuchet MS" pitchFamily="34" charset="0"/>
              </a:rPr>
              <a:t>Triple volume exchange.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smtClean="0">
                <a:latin typeface="Trebuchet MS" pitchFamily="34" charset="0"/>
              </a:rPr>
              <a:t>In Hemolytic disease of the newborn (ABO / Rh)</a:t>
            </a:r>
            <a:br>
              <a:rPr lang="en-US" sz="4000" smtClean="0">
                <a:latin typeface="Trebuchet MS" pitchFamily="34" charset="0"/>
              </a:rPr>
            </a:br>
            <a:endParaRPr lang="en-US" sz="4000" smtClean="0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686800" cy="56388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H/O previous severely affected infant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Cord </a:t>
            </a:r>
            <a:r>
              <a:rPr lang="en-US" dirty="0" err="1" smtClean="0"/>
              <a:t>Hb</a:t>
            </a:r>
            <a:r>
              <a:rPr lang="en-US" dirty="0" smtClean="0"/>
              <a:t> &lt;10gm% &amp; </a:t>
            </a:r>
            <a:r>
              <a:rPr lang="en-US" dirty="0" err="1" smtClean="0"/>
              <a:t>bilirubin</a:t>
            </a:r>
            <a:r>
              <a:rPr lang="en-US" dirty="0" smtClean="0"/>
              <a:t> &gt; 5mg/dl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Rate of rise of </a:t>
            </a:r>
            <a:r>
              <a:rPr lang="en-US" dirty="0" err="1" smtClean="0"/>
              <a:t>bilirubun</a:t>
            </a:r>
            <a:r>
              <a:rPr lang="en-US" dirty="0" smtClean="0"/>
              <a:t> &gt; 0.5mg/100ml/hr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Jaundice  in first 24 hrs of life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Signs of </a:t>
            </a:r>
            <a:r>
              <a:rPr lang="en-US" dirty="0" err="1" smtClean="0"/>
              <a:t>hemolysis</a:t>
            </a:r>
            <a:r>
              <a:rPr lang="en-US" dirty="0" smtClean="0"/>
              <a:t>-clinical or lab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Maternal </a:t>
            </a:r>
            <a:r>
              <a:rPr lang="en-US" dirty="0" err="1" smtClean="0"/>
              <a:t>ab</a:t>
            </a:r>
            <a:r>
              <a:rPr lang="en-US" dirty="0" smtClean="0"/>
              <a:t> titer &gt; 1 in 64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Positive DCT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Preterm LBW with </a:t>
            </a:r>
            <a:r>
              <a:rPr lang="en-US" dirty="0" err="1" smtClean="0"/>
              <a:t>hyperbilirubinemia</a:t>
            </a:r>
            <a:r>
              <a:rPr lang="en-US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 smtClean="0"/>
              <a:t>Reticulocyte</a:t>
            </a:r>
            <a:r>
              <a:rPr lang="en-US" dirty="0" smtClean="0"/>
              <a:t> </a:t>
            </a:r>
            <a:r>
              <a:rPr lang="en-US" dirty="0" smtClean="0">
                <a:latin typeface="Trebuchet MS" pitchFamily="34" charset="0"/>
              </a:rPr>
              <a:t>&gt;10.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dirty="0" smtClean="0">
                <a:latin typeface="Trebuchet MS" pitchFamily="34" charset="0"/>
              </a:rPr>
              <a:t> 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US" sz="3200" dirty="0" smtClean="0">
              <a:latin typeface="Trebuchet MS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 smtClean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Rh incompatibility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686800" cy="5562600"/>
          </a:xfrm>
        </p:spPr>
        <p:txBody>
          <a:bodyPr/>
          <a:lstStyle/>
          <a:p>
            <a:pPr eaLnBrk="1" hangingPunct="1"/>
            <a:r>
              <a:rPr lang="en-US" smtClean="0"/>
              <a:t>Due to Rh D-Ag</a:t>
            </a:r>
          </a:p>
          <a:p>
            <a:pPr eaLnBrk="1" hangingPunct="1"/>
            <a:r>
              <a:rPr lang="en-US" smtClean="0"/>
              <a:t>&lt; 1 mL of Rh-positive  fetal blood is sufficient to sensitize the mother</a:t>
            </a:r>
          </a:p>
          <a:p>
            <a:pPr eaLnBrk="1" hangingPunct="1"/>
            <a:r>
              <a:rPr lang="en-US" smtClean="0"/>
              <a:t>90% sensitization during delivery/abortion</a:t>
            </a:r>
          </a:p>
          <a:p>
            <a:pPr eaLnBrk="1" hangingPunct="1"/>
            <a:r>
              <a:rPr lang="en-US" smtClean="0"/>
              <a:t>So , most first born infants  are not affected due to  the short period of exposure  which  is insufficient to produce a significant maternal Ig G antibody response. </a:t>
            </a:r>
          </a:p>
          <a:p>
            <a:pPr eaLnBrk="1" hangingPunct="1">
              <a:buFontTx/>
              <a:buNone/>
            </a:pPr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Rh incompatibility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5257800"/>
          </a:xfrm>
        </p:spPr>
        <p:txBody>
          <a:bodyPr/>
          <a:lstStyle/>
          <a:p>
            <a:pPr eaLnBrk="1" hangingPunct="1"/>
            <a:r>
              <a:rPr lang="en-US" dirty="0" smtClean="0"/>
              <a:t>Sensitized mother produces </a:t>
            </a:r>
            <a:r>
              <a:rPr lang="en-US" dirty="0" err="1" smtClean="0"/>
              <a:t>Ab</a:t>
            </a:r>
            <a:r>
              <a:rPr lang="en-US" dirty="0" smtClean="0"/>
              <a:t> –</a:t>
            </a:r>
            <a:r>
              <a:rPr lang="en-US" dirty="0" err="1" smtClean="0"/>
              <a:t>IgG</a:t>
            </a:r>
            <a:r>
              <a:rPr lang="en-US" dirty="0" smtClean="0"/>
              <a:t> types—crosses placenta </a:t>
            </a:r>
          </a:p>
          <a:p>
            <a:pPr eaLnBrk="1" hangingPunct="1"/>
            <a:r>
              <a:rPr lang="en-US" dirty="0" smtClean="0"/>
              <a:t>Once sensitized –small doses of Ag stimulate high </a:t>
            </a:r>
            <a:r>
              <a:rPr lang="en-US" dirty="0" err="1" smtClean="0"/>
              <a:t>Ab</a:t>
            </a:r>
            <a:r>
              <a:rPr lang="en-US" dirty="0" smtClean="0"/>
              <a:t> titer .</a:t>
            </a:r>
          </a:p>
          <a:p>
            <a:pPr eaLnBrk="1" hangingPunct="1"/>
            <a:r>
              <a:rPr lang="en-US" dirty="0" smtClean="0"/>
              <a:t>So,  risk and severity of sensitization response increases with each subsequent pregnancy with Rh-positive blood fetus.</a:t>
            </a:r>
          </a:p>
          <a:p>
            <a:pPr eaLnBrk="1" hangingPunct="1">
              <a:buFontTx/>
              <a:buNone/>
            </a:pPr>
            <a:endParaRPr lang="en-US" dirty="0" smtClean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ABO incompatibility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If  mother - type A or B Makes antibodies (IgM) type so does not  cross the placenta  </a:t>
            </a:r>
          </a:p>
          <a:p>
            <a:pPr eaLnBrk="1" hangingPunct="1">
              <a:buFontTx/>
              <a:buNone/>
            </a:pPr>
            <a:r>
              <a:rPr lang="en-US" smtClean="0"/>
              <a:t>So, even if  baby has a different blood type no effect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mo.saleh\Documents\jaundice\neonatal-jaundice-6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3525" y="1147763"/>
            <a:ext cx="607695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Selection of blood 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5257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In </a:t>
            </a:r>
            <a:r>
              <a:rPr lang="en-US" sz="2800" dirty="0" err="1" smtClean="0"/>
              <a:t>Rh</a:t>
            </a:r>
            <a:r>
              <a:rPr lang="en-US" sz="2800" dirty="0" smtClean="0"/>
              <a:t> incompatibility: (O,A,B,AB-Negative)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dirty="0" smtClean="0"/>
              <a:t>   choice -</a:t>
            </a:r>
            <a:r>
              <a:rPr lang="en-US" sz="2800" b="1" dirty="0" err="1" smtClean="0">
                <a:solidFill>
                  <a:srgbClr val="CC00CC"/>
                </a:solidFill>
              </a:rPr>
              <a:t>Rh</a:t>
            </a:r>
            <a:r>
              <a:rPr lang="en-US" sz="2800" b="1" dirty="0" smtClean="0">
                <a:solidFill>
                  <a:srgbClr val="CC00CC"/>
                </a:solidFill>
              </a:rPr>
              <a:t> negative</a:t>
            </a:r>
            <a:r>
              <a:rPr lang="en-US" sz="2800" dirty="0" smtClean="0"/>
              <a:t> –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dirty="0" smtClean="0"/>
              <a:t>                       - Preferably baby’s ABO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dirty="0" smtClean="0"/>
              <a:t>                       - O group </a:t>
            </a:r>
            <a:r>
              <a:rPr lang="en-US" sz="2800" dirty="0" smtClean="0">
                <a:latin typeface="Trebuchet MS" pitchFamily="34" charset="0"/>
              </a:rPr>
              <a:t>cross matched against maternal serum</a:t>
            </a:r>
            <a:endParaRPr lang="en-US" sz="2800" dirty="0" smtClean="0"/>
          </a:p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In ABO incompatibility – </a:t>
            </a:r>
            <a:r>
              <a:rPr lang="en-US" sz="2800" b="1" dirty="0" smtClean="0">
                <a:solidFill>
                  <a:srgbClr val="CC00CC"/>
                </a:solidFill>
              </a:rPr>
              <a:t>“O” blood group</a:t>
            </a:r>
            <a:r>
              <a:rPr lang="en-US" sz="2800" dirty="0" smtClean="0"/>
              <a:t> same as baby’s </a:t>
            </a:r>
            <a:r>
              <a:rPr lang="en-US" sz="2800" dirty="0" err="1" smtClean="0"/>
              <a:t>Rh</a:t>
            </a:r>
            <a:r>
              <a:rPr lang="en-US" sz="2800" dirty="0" smtClean="0"/>
              <a:t> ( +/-)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dirty="0" smtClean="0"/>
              <a:t> </a:t>
            </a:r>
          </a:p>
          <a:p>
            <a:pPr eaLnBrk="1" hangingPunct="1">
              <a:lnSpc>
                <a:spcPct val="80000"/>
              </a:lnSpc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dirty="0" smtClean="0"/>
              <a:t>                                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6388"/>
            <a:ext cx="82296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smtClean="0"/>
              <a:t>Prevention </a:t>
            </a:r>
            <a:br>
              <a:rPr lang="en-US" sz="4000" smtClean="0"/>
            </a:br>
            <a:endParaRPr lang="en-US" sz="4000" smtClean="0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686800" cy="5715000"/>
          </a:xfrm>
        </p:spPr>
        <p:txBody>
          <a:bodyPr/>
          <a:lstStyle/>
          <a:p>
            <a:pPr marL="812800" indent="-812800" eaLnBrk="1" hangingPunct="1">
              <a:buFontTx/>
              <a:buNone/>
            </a:pPr>
            <a:r>
              <a:rPr lang="en-US" dirty="0" smtClean="0"/>
              <a:t>1. Anti D to be given to the mother after delivery of the baby-within 48hrs. Also can be given  to all </a:t>
            </a:r>
            <a:r>
              <a:rPr lang="en-US" dirty="0" err="1" smtClean="0"/>
              <a:t>unsensitized</a:t>
            </a:r>
            <a:r>
              <a:rPr lang="en-US" dirty="0" smtClean="0"/>
              <a:t> mothers at 28-32 weeks of gestation </a:t>
            </a:r>
          </a:p>
          <a:p>
            <a:pPr marL="812800" indent="-812800" eaLnBrk="1" hangingPunct="1">
              <a:buFontTx/>
              <a:buNone/>
            </a:pPr>
            <a:r>
              <a:rPr lang="en-US" dirty="0" smtClean="0"/>
              <a:t>2. Amniocentesis and IU transfusion to severely affected babies</a:t>
            </a:r>
          </a:p>
          <a:p>
            <a:pPr marL="812800" indent="-812800" eaLnBrk="1" hangingPunct="1">
              <a:buFontTx/>
              <a:buNone/>
            </a:pPr>
            <a:endParaRPr lang="en-US" dirty="0" smtClean="0"/>
          </a:p>
          <a:p>
            <a:pPr marL="812800" indent="-812800" eaLnBrk="1" hangingPunct="1">
              <a:buFontTx/>
              <a:buNone/>
            </a:pPr>
            <a:endParaRPr lang="en-US" dirty="0" smtClean="0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228600"/>
            <a:ext cx="7772400" cy="990600"/>
          </a:xfrm>
        </p:spPr>
        <p:txBody>
          <a:bodyPr/>
          <a:lstStyle/>
          <a:p>
            <a:pPr eaLnBrk="1" hangingPunct="1"/>
            <a:r>
              <a:rPr lang="en-US" smtClean="0">
                <a:latin typeface="Trebuchet MS" pitchFamily="34" charset="0"/>
              </a:rPr>
              <a:t>Procedure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00" y="1295400"/>
            <a:ext cx="8534400" cy="48006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rebuchet MS" pitchFamily="34" charset="0"/>
              </a:rPr>
              <a:t>IN NICU  OR DR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rebuchet MS" pitchFamily="34" charset="0"/>
              </a:rPr>
              <a:t>Radiant warmer, Monitor HR, BP and other vitals, infants arms and legs are restrained.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rebuchet MS" pitchFamily="34" charset="0"/>
              </a:rPr>
              <a:t>Assistant to record volume in &amp; out, to check vitals.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rebuchet MS" pitchFamily="34" charset="0"/>
              </a:rPr>
              <a:t>Blood pre warmed to 37 c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rebuchet MS" pitchFamily="34" charset="0"/>
              </a:rPr>
              <a:t>Dried umbilical cord soaked with wet gauze.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 smtClean="0">
                <a:latin typeface="Trebuchet MS" pitchFamily="34" charset="0"/>
              </a:rPr>
              <a:t>Canulation</a:t>
            </a:r>
            <a:r>
              <a:rPr lang="en-US" dirty="0" smtClean="0">
                <a:latin typeface="Trebuchet MS" pitchFamily="34" charset="0"/>
              </a:rPr>
              <a:t> of umbilical vein- 12 o’clock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Download more documents and slide shows on The Medical Post [ www.themedicalpost.net ]</a:t>
            </a:r>
            <a:endParaRPr lang="en-US"/>
          </a:p>
        </p:txBody>
      </p:sp>
      <p:pic>
        <p:nvPicPr>
          <p:cNvPr id="62467" name="Picture 2" descr="C:\Users\mo.saleh\Desktop\umbilical-line-from-dft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857250"/>
            <a:ext cx="7215188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Download more documents and slide shows on The Medical Post [ www.themedicalpost.net ]</a:t>
            </a:r>
            <a:endParaRPr lang="en-US"/>
          </a:p>
        </p:txBody>
      </p:sp>
      <p:pic>
        <p:nvPicPr>
          <p:cNvPr id="63491" name="Picture 2" descr="C:\Users\mo.saleh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714375"/>
            <a:ext cx="6823075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228600"/>
            <a:ext cx="7772400" cy="914400"/>
          </a:xfrm>
        </p:spPr>
        <p:txBody>
          <a:bodyPr/>
          <a:lstStyle/>
          <a:p>
            <a:pPr eaLnBrk="1" hangingPunct="1"/>
            <a:r>
              <a:rPr lang="en-US" smtClean="0">
                <a:latin typeface="Trebuchet MS" pitchFamily="34" charset="0"/>
              </a:rPr>
              <a:t>Complications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81000" y="990600"/>
            <a:ext cx="8763000" cy="51054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 smtClean="0">
                <a:latin typeface="Trebuchet MS" pitchFamily="34" charset="0"/>
              </a:rPr>
              <a:t>Hypocalcemia</a:t>
            </a:r>
            <a:r>
              <a:rPr lang="en-US" dirty="0" smtClean="0">
                <a:latin typeface="Trebuchet MS" pitchFamily="34" charset="0"/>
              </a:rPr>
              <a:t> and </a:t>
            </a:r>
            <a:r>
              <a:rPr lang="en-US" dirty="0" err="1" smtClean="0">
                <a:latin typeface="Trebuchet MS" pitchFamily="34" charset="0"/>
              </a:rPr>
              <a:t>Hypomagnesemia</a:t>
            </a:r>
            <a:r>
              <a:rPr lang="en-US" dirty="0" smtClean="0">
                <a:latin typeface="Trebuchet MS" pitchFamily="34" charset="0"/>
              </a:rPr>
              <a:t> 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rebuchet MS" pitchFamily="34" charset="0"/>
              </a:rPr>
              <a:t>Hypoglycemia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rebuchet MS" pitchFamily="34" charset="0"/>
              </a:rPr>
              <a:t>Metabolic alkalosis or acidosis.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 smtClean="0">
                <a:latin typeface="Trebuchet MS" pitchFamily="34" charset="0"/>
              </a:rPr>
              <a:t>Hyperkelemia</a:t>
            </a:r>
            <a:r>
              <a:rPr lang="en-US" dirty="0" smtClean="0">
                <a:latin typeface="Trebuchet MS" pitchFamily="34" charset="0"/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rebuchet MS" pitchFamily="34" charset="0"/>
              </a:rPr>
              <a:t>CVS: overload and </a:t>
            </a:r>
            <a:r>
              <a:rPr lang="en-US" dirty="0" err="1" smtClean="0">
                <a:latin typeface="Trebuchet MS" pitchFamily="34" charset="0"/>
              </a:rPr>
              <a:t>arrythmias</a:t>
            </a:r>
            <a:endParaRPr lang="en-US" dirty="0" smtClean="0">
              <a:latin typeface="Trebuchet MS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rebuchet MS" pitchFamily="34" charset="0"/>
              </a:rPr>
              <a:t>Infections: HBV HIV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rebuchet MS" pitchFamily="34" charset="0"/>
              </a:rPr>
              <a:t>Hypothermia, NEC.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>
              <a:latin typeface="Trebuchet MS" pitchFamily="34" charset="0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en-US" dirty="0" smtClean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Breast milk jaundice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eaLnBrk="1" hangingPunct="1"/>
            <a:r>
              <a:rPr lang="en-US" smtClean="0"/>
              <a:t>Late onset</a:t>
            </a:r>
          </a:p>
          <a:p>
            <a:pPr eaLnBrk="1" hangingPunct="1"/>
            <a:r>
              <a:rPr lang="en-US" smtClean="0"/>
              <a:t>Due to factors in breast milk –</a:t>
            </a:r>
            <a:r>
              <a:rPr lang="en-US" smtClean="0">
                <a:cs typeface="Arial" charset="0"/>
              </a:rPr>
              <a:t>Interfere with bilirubin conjugation:</a:t>
            </a:r>
            <a:endParaRPr lang="en-US" smtClean="0"/>
          </a:p>
          <a:p>
            <a:pPr eaLnBrk="1" hangingPunct="1">
              <a:buFontTx/>
              <a:buNone/>
            </a:pPr>
            <a:r>
              <a:rPr lang="en-US" smtClean="0"/>
              <a:t>              - </a:t>
            </a:r>
            <a:r>
              <a:rPr lang="en-US" b="1" smtClean="0">
                <a:solidFill>
                  <a:srgbClr val="CC00CC"/>
                </a:solidFill>
              </a:rPr>
              <a:t>P</a:t>
            </a:r>
            <a:r>
              <a:rPr lang="en-US" b="1" smtClean="0">
                <a:solidFill>
                  <a:srgbClr val="CC00CC"/>
                </a:solidFill>
                <a:cs typeface="Arial" charset="0"/>
              </a:rPr>
              <a:t>regnanediol</a:t>
            </a:r>
          </a:p>
          <a:p>
            <a:pPr eaLnBrk="1" hangingPunct="1">
              <a:buFontTx/>
              <a:buNone/>
            </a:pPr>
            <a:r>
              <a:rPr lang="en-US" b="1" smtClean="0">
                <a:solidFill>
                  <a:srgbClr val="CC00CC"/>
                </a:solidFill>
                <a:cs typeface="Arial" charset="0"/>
              </a:rPr>
              <a:t>              - Free fatty acids</a:t>
            </a:r>
          </a:p>
          <a:p>
            <a:pPr eaLnBrk="1" hangingPunct="1">
              <a:buFontTx/>
              <a:buNone/>
            </a:pPr>
            <a:r>
              <a:rPr lang="en-US" b="1" smtClean="0">
                <a:solidFill>
                  <a:srgbClr val="CC00CC"/>
                </a:solidFill>
                <a:cs typeface="Arial" charset="0"/>
              </a:rPr>
              <a:t>              - </a:t>
            </a:r>
            <a:r>
              <a:rPr lang="el-GR" b="1" smtClean="0">
                <a:solidFill>
                  <a:srgbClr val="CC00CC"/>
                </a:solidFill>
                <a:cs typeface="Arial" charset="0"/>
              </a:rPr>
              <a:t>β</a:t>
            </a:r>
            <a:r>
              <a:rPr lang="en-US" b="1" smtClean="0">
                <a:solidFill>
                  <a:srgbClr val="CC00CC"/>
                </a:solidFill>
                <a:cs typeface="Arial" charset="0"/>
              </a:rPr>
              <a:t>-glucoronidase</a:t>
            </a:r>
          </a:p>
          <a:p>
            <a:pPr eaLnBrk="1" hangingPunct="1"/>
            <a:r>
              <a:rPr lang="en-US" smtClean="0">
                <a:cs typeface="Arial" charset="0"/>
              </a:rPr>
              <a:t>Instead of </a:t>
            </a:r>
            <a:r>
              <a:rPr lang="en-US" smtClean="0">
                <a:latin typeface="Batang" pitchFamily="18" charset="-127"/>
                <a:ea typeface="Batang" pitchFamily="18" charset="-127"/>
              </a:rPr>
              <a:t>↓</a:t>
            </a:r>
            <a:r>
              <a:rPr lang="en-US" smtClean="0">
                <a:ea typeface="Batang" pitchFamily="18" charset="-127"/>
              </a:rPr>
              <a:t>by 7 days it continues to rise may go upto 20-30mg/dl by 2</a:t>
            </a:r>
            <a:r>
              <a:rPr lang="en-US" baseline="30000" smtClean="0">
                <a:ea typeface="Batang" pitchFamily="18" charset="-127"/>
              </a:rPr>
              <a:t>nd</a:t>
            </a:r>
            <a:r>
              <a:rPr lang="en-US" smtClean="0">
                <a:ea typeface="Batang" pitchFamily="18" charset="-127"/>
              </a:rPr>
              <a:t>-3</a:t>
            </a:r>
            <a:r>
              <a:rPr lang="en-US" baseline="30000" smtClean="0">
                <a:ea typeface="Batang" pitchFamily="18" charset="-127"/>
              </a:rPr>
              <a:t>rd</a:t>
            </a:r>
            <a:r>
              <a:rPr lang="en-US" smtClean="0">
                <a:ea typeface="Batang" pitchFamily="18" charset="-127"/>
              </a:rPr>
              <a:t>  wks of age &amp; return to normal by 4-12 wks </a:t>
            </a:r>
            <a:endParaRPr lang="el-GR" smtClean="0">
              <a:ea typeface="Batang" pitchFamily="18" charset="-127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Management 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Stop breast feeding -48 hrs </a:t>
            </a:r>
          </a:p>
          <a:p>
            <a:pPr eaLnBrk="1" hangingPunct="1"/>
            <a:r>
              <a:rPr lang="en-US" smtClean="0"/>
              <a:t>Again resume it, bilirubin may rise again but not reach previous high level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Breast feeding jaundice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Decreased intake of milk leads to increased enterohepatic circulation</a:t>
            </a:r>
          </a:p>
          <a:p>
            <a:pPr eaLnBrk="1" hangingPunct="1"/>
            <a:r>
              <a:rPr lang="en-US" sz="2800" smtClean="0">
                <a:latin typeface="Trebuchet MS" pitchFamily="34" charset="0"/>
              </a:rPr>
              <a:t>Higher levels on day 4 compared to formula fed babies due decreased intake of milk.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rebuchet MS" pitchFamily="34" charset="0"/>
              </a:rPr>
              <a:t>KERNICTERUS</a:t>
            </a:r>
            <a:endParaRPr lang="en-US" smtClean="0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Trebuchet MS" pitchFamily="34" charset="0"/>
              </a:rPr>
              <a:t>Yellow staining of brain with neuronal injury</a:t>
            </a:r>
          </a:p>
          <a:p>
            <a:pPr eaLnBrk="1" hangingPunct="1"/>
            <a:r>
              <a:rPr lang="en-US" dirty="0" smtClean="0">
                <a:latin typeface="Trebuchet MS" pitchFamily="34" charset="0"/>
              </a:rPr>
              <a:t>Affects basal ganglia, cranial nerve nuclei, brain stem nuclei, hippocampus . (cortex usually spared)</a:t>
            </a:r>
          </a:p>
          <a:p>
            <a:pPr eaLnBrk="1" hangingPunct="1"/>
            <a:r>
              <a:rPr lang="en-US" dirty="0" smtClean="0">
                <a:latin typeface="Trebuchet MS" pitchFamily="34" charset="0"/>
              </a:rPr>
              <a:t>Necrosis, neuronal loss .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2286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latin typeface="Trebuchet MS" pitchFamily="34" charset="0"/>
              </a:rPr>
              <a:t>PHYSIOLOGICAL JAUNDICE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990600"/>
            <a:ext cx="8839200" cy="5867400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dirty="0" smtClean="0">
                <a:latin typeface="Trebuchet MS" pitchFamily="34" charset="0"/>
              </a:rPr>
              <a:t>Seen both in term and </a:t>
            </a:r>
            <a:r>
              <a:rPr lang="en-US" dirty="0" err="1" smtClean="0">
                <a:latin typeface="Trebuchet MS" pitchFamily="34" charset="0"/>
              </a:rPr>
              <a:t>preterms</a:t>
            </a:r>
            <a:endParaRPr lang="en-US" dirty="0" smtClean="0">
              <a:latin typeface="Trebuchet MS" pitchFamily="34" charset="0"/>
            </a:endParaRPr>
          </a:p>
          <a:p>
            <a:pPr eaLnBrk="1" hangingPunct="1">
              <a:lnSpc>
                <a:spcPct val="115000"/>
              </a:lnSpc>
            </a:pPr>
            <a:r>
              <a:rPr lang="en-US" dirty="0" smtClean="0">
                <a:latin typeface="Trebuchet MS" pitchFamily="34" charset="0"/>
              </a:rPr>
              <a:t>Self limiting</a:t>
            </a:r>
          </a:p>
          <a:p>
            <a:pPr eaLnBrk="1" hangingPunct="1">
              <a:lnSpc>
                <a:spcPct val="115000"/>
              </a:lnSpc>
            </a:pPr>
            <a:r>
              <a:rPr lang="en-US" dirty="0" smtClean="0">
                <a:latin typeface="Trebuchet MS" pitchFamily="34" charset="0"/>
              </a:rPr>
              <a:t>Develops after 24 hours </a:t>
            </a:r>
            <a:endParaRPr lang="en-US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 eaLnBrk="1" hangingPunct="1">
              <a:lnSpc>
                <a:spcPct val="115000"/>
              </a:lnSpc>
            </a:pPr>
            <a:r>
              <a:rPr lang="en-US" dirty="0" smtClean="0">
                <a:latin typeface="Trebuchet MS" pitchFamily="34" charset="0"/>
              </a:rPr>
              <a:t>Peaks by day 4- 5 in terms and day 7-8 in </a:t>
            </a:r>
            <a:r>
              <a:rPr lang="en-US" dirty="0" err="1" smtClean="0">
                <a:latin typeface="Trebuchet MS" pitchFamily="34" charset="0"/>
              </a:rPr>
              <a:t>preterms</a:t>
            </a:r>
            <a:endParaRPr lang="en-US" dirty="0" smtClean="0">
              <a:latin typeface="Trebuchet MS" pitchFamily="34" charset="0"/>
            </a:endParaRPr>
          </a:p>
          <a:p>
            <a:pPr eaLnBrk="1" hangingPunct="1">
              <a:lnSpc>
                <a:spcPct val="115000"/>
              </a:lnSpc>
            </a:pPr>
            <a:r>
              <a:rPr lang="en-US" dirty="0" smtClean="0">
                <a:latin typeface="Trebuchet MS" pitchFamily="34" charset="0"/>
              </a:rPr>
              <a:t>Peak levels -12mg/dl in term &amp; 15mg/dl in preterm</a:t>
            </a:r>
          </a:p>
          <a:p>
            <a:pPr eaLnBrk="1" hangingPunct="1">
              <a:lnSpc>
                <a:spcPct val="115000"/>
              </a:lnSpc>
            </a:pPr>
            <a:r>
              <a:rPr lang="en-US" dirty="0" smtClean="0">
                <a:latin typeface="Trebuchet MS" pitchFamily="34" charset="0"/>
              </a:rPr>
              <a:t>Gradually subsides by 10-14 days </a:t>
            </a:r>
          </a:p>
          <a:p>
            <a:pPr eaLnBrk="1" hangingPunct="1">
              <a:lnSpc>
                <a:spcPct val="115000"/>
              </a:lnSpc>
            </a:pPr>
            <a:r>
              <a:rPr lang="en-US" dirty="0" smtClean="0">
                <a:latin typeface="Trebuchet MS" pitchFamily="34" charset="0"/>
              </a:rPr>
              <a:t>No Treatment necessary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smtClean="0">
                <a:latin typeface="Trebuchet MS" pitchFamily="34" charset="0"/>
              </a:rPr>
              <a:t>ACUTE BILIRUBIN ENCEPHALOPATHY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CC00CC"/>
                </a:solidFill>
                <a:latin typeface="Trebuchet MS" pitchFamily="34" charset="0"/>
              </a:rPr>
              <a:t>STAGE 1</a:t>
            </a:r>
            <a:r>
              <a:rPr lang="en-US" dirty="0" smtClean="0">
                <a:latin typeface="Trebuchet MS" pitchFamily="34" charset="0"/>
              </a:rPr>
              <a:t>: </a:t>
            </a:r>
            <a:r>
              <a:rPr lang="en-US" dirty="0" err="1" smtClean="0">
                <a:latin typeface="Trebuchet MS" pitchFamily="34" charset="0"/>
              </a:rPr>
              <a:t>hypotonia</a:t>
            </a:r>
            <a:r>
              <a:rPr lang="en-US" dirty="0" smtClean="0">
                <a:latin typeface="Trebuchet MS" pitchFamily="34" charset="0"/>
              </a:rPr>
              <a:t>, lethargy, high pitched cry and poor suck (D1-3)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CC00CC"/>
                </a:solidFill>
                <a:latin typeface="Trebuchet MS" pitchFamily="34" charset="0"/>
              </a:rPr>
              <a:t>STAGE 2: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hypertonia</a:t>
            </a:r>
            <a:r>
              <a:rPr lang="en-US" dirty="0" smtClean="0">
                <a:latin typeface="Trebuchet MS" pitchFamily="34" charset="0"/>
              </a:rPr>
              <a:t>, </a:t>
            </a:r>
            <a:r>
              <a:rPr lang="en-US" dirty="0" err="1" smtClean="0">
                <a:latin typeface="Trebuchet MS" pitchFamily="34" charset="0"/>
              </a:rPr>
              <a:t>opisthotonus</a:t>
            </a:r>
            <a:r>
              <a:rPr lang="en-US" dirty="0" smtClean="0">
                <a:latin typeface="Trebuchet MS" pitchFamily="34" charset="0"/>
              </a:rPr>
              <a:t>, rigidity, </a:t>
            </a:r>
            <a:r>
              <a:rPr lang="en-US" dirty="0" err="1" smtClean="0">
                <a:latin typeface="Trebuchet MS" pitchFamily="34" charset="0"/>
              </a:rPr>
              <a:t>oculogyric</a:t>
            </a:r>
            <a:r>
              <a:rPr lang="en-US" dirty="0" smtClean="0">
                <a:latin typeface="Trebuchet MS" pitchFamily="34" charset="0"/>
              </a:rPr>
              <a:t> crisis, </a:t>
            </a:r>
            <a:r>
              <a:rPr lang="en-US" dirty="0" err="1" smtClean="0">
                <a:latin typeface="Trebuchet MS" pitchFamily="34" charset="0"/>
              </a:rPr>
              <a:t>retrocollis</a:t>
            </a:r>
            <a:r>
              <a:rPr lang="en-US" dirty="0" smtClean="0">
                <a:latin typeface="Trebuchet MS" pitchFamily="34" charset="0"/>
              </a:rPr>
              <a:t>, fever, seizures. (2</a:t>
            </a:r>
            <a:r>
              <a:rPr lang="en-US" baseline="30000" dirty="0" smtClean="0">
                <a:latin typeface="Trebuchet MS" pitchFamily="34" charset="0"/>
              </a:rPr>
              <a:t>nd</a:t>
            </a:r>
            <a:r>
              <a:rPr lang="en-US" dirty="0" smtClean="0">
                <a:latin typeface="Trebuchet MS" pitchFamily="34" charset="0"/>
              </a:rPr>
              <a:t> week)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CC00CC"/>
                </a:solidFill>
                <a:latin typeface="Trebuchet MS" pitchFamily="34" charset="0"/>
              </a:rPr>
              <a:t>STAGE 3</a:t>
            </a:r>
            <a:r>
              <a:rPr lang="en-US" dirty="0" smtClean="0">
                <a:latin typeface="Trebuchet MS" pitchFamily="34" charset="0"/>
              </a:rPr>
              <a:t>: </a:t>
            </a:r>
            <a:r>
              <a:rPr lang="en-US" dirty="0" err="1" smtClean="0">
                <a:latin typeface="Trebuchet MS" pitchFamily="34" charset="0"/>
              </a:rPr>
              <a:t>Hypotonia</a:t>
            </a:r>
            <a:r>
              <a:rPr lang="en-US" dirty="0" smtClean="0">
                <a:latin typeface="Trebuchet MS" pitchFamily="34" charset="0"/>
              </a:rPr>
              <a:t> replaces </a:t>
            </a:r>
            <a:r>
              <a:rPr lang="en-US" dirty="0" err="1" smtClean="0">
                <a:latin typeface="Trebuchet MS" pitchFamily="34" charset="0"/>
              </a:rPr>
              <a:t>hypertonia</a:t>
            </a:r>
            <a:r>
              <a:rPr lang="en-US" dirty="0" smtClean="0">
                <a:latin typeface="Trebuchet MS" pitchFamily="34" charset="0"/>
              </a:rPr>
              <a:t> after 3rd week age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latin typeface="Trebuchet MS" pitchFamily="34" charset="0"/>
              </a:rPr>
              <a:t>Those who survive develop chronic </a:t>
            </a:r>
            <a:r>
              <a:rPr lang="en-US" dirty="0" err="1" smtClean="0">
                <a:latin typeface="Trebuchet MS" pitchFamily="34" charset="0"/>
              </a:rPr>
              <a:t>bilirubin</a:t>
            </a:r>
            <a:r>
              <a:rPr lang="en-US" dirty="0" smtClean="0">
                <a:latin typeface="Trebuchet MS" pitchFamily="34" charset="0"/>
              </a:rPr>
              <a:t> encephalopathy </a:t>
            </a:r>
          </a:p>
          <a:p>
            <a:pPr eaLnBrk="1" hangingPunct="1">
              <a:lnSpc>
                <a:spcPct val="90000"/>
              </a:lnSpc>
            </a:pPr>
            <a:endParaRPr lang="en-US" dirty="0" smtClean="0">
              <a:latin typeface="Trebuchet MS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smtClean="0">
                <a:latin typeface="Trebuchet MS" pitchFamily="34" charset="0"/>
              </a:rPr>
              <a:t>CHRONIC BILIRUBIN ENCEPHALOPATHY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rebuchet MS" pitchFamily="34" charset="0"/>
              </a:rPr>
              <a:t>Choreo-Athetosis</a:t>
            </a:r>
          </a:p>
          <a:p>
            <a:pPr eaLnBrk="1" hangingPunct="1"/>
            <a:r>
              <a:rPr lang="en-US" smtClean="0">
                <a:latin typeface="Trebuchet MS" pitchFamily="34" charset="0"/>
              </a:rPr>
              <a:t>Partial or complete sensorineural hearing loss</a:t>
            </a:r>
          </a:p>
          <a:p>
            <a:pPr eaLnBrk="1" hangingPunct="1"/>
            <a:r>
              <a:rPr lang="en-US" smtClean="0">
                <a:latin typeface="Trebuchet MS" pitchFamily="34" charset="0"/>
              </a:rPr>
              <a:t>Limitation of upward gaze</a:t>
            </a:r>
          </a:p>
          <a:p>
            <a:pPr eaLnBrk="1" hangingPunct="1"/>
            <a:r>
              <a:rPr lang="en-US" smtClean="0">
                <a:latin typeface="Trebuchet MS" pitchFamily="34" charset="0"/>
              </a:rPr>
              <a:t>Dental dysplasia</a:t>
            </a:r>
          </a:p>
          <a:p>
            <a:pPr eaLnBrk="1" hangingPunct="1"/>
            <a:r>
              <a:rPr lang="en-US" smtClean="0">
                <a:latin typeface="Trebuchet MS" pitchFamily="34" charset="0"/>
              </a:rPr>
              <a:t>Intellectual deficits</a:t>
            </a:r>
          </a:p>
          <a:p>
            <a:pPr eaLnBrk="1" hangingPunct="1">
              <a:buFontTx/>
              <a:buNone/>
            </a:pPr>
            <a:endParaRPr lang="en-US" smtClean="0">
              <a:latin typeface="Trebuchet MS" pitchFamily="34" charset="0"/>
            </a:endParaRP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rebuchet MS" pitchFamily="34" charset="0"/>
              </a:rPr>
              <a:t>TREATMENT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rebuchet MS" pitchFamily="34" charset="0"/>
              </a:rPr>
              <a:t>Phototherapy</a:t>
            </a:r>
          </a:p>
          <a:p>
            <a:pPr eaLnBrk="1" hangingPunct="1"/>
            <a:r>
              <a:rPr lang="en-US" smtClean="0">
                <a:latin typeface="Trebuchet MS" pitchFamily="34" charset="0"/>
              </a:rPr>
              <a:t>Exchange transfusion</a:t>
            </a:r>
          </a:p>
          <a:p>
            <a:pPr eaLnBrk="1" hangingPunct="1"/>
            <a:r>
              <a:rPr lang="en-US" smtClean="0">
                <a:latin typeface="Trebuchet MS" pitchFamily="34" charset="0"/>
              </a:rPr>
              <a:t>Albumin infusion</a:t>
            </a:r>
          </a:p>
          <a:p>
            <a:pPr eaLnBrk="1" hangingPunct="1"/>
            <a:r>
              <a:rPr lang="en-US" smtClean="0">
                <a:latin typeface="Trebuchet MS" pitchFamily="34" charset="0"/>
              </a:rPr>
              <a:t>Anticonvulsants: phenobarbitone</a:t>
            </a:r>
          </a:p>
          <a:p>
            <a:pPr eaLnBrk="1" hangingPunct="1">
              <a:buFont typeface="Arial" charset="0"/>
              <a:buNone/>
            </a:pPr>
            <a:endParaRPr lang="en-US" smtClean="0">
              <a:latin typeface="Trebuchet MS" pitchFamily="34" charset="0"/>
            </a:endParaRP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>
          <a:xfrm>
            <a:off x="457200" y="2071688"/>
            <a:ext cx="8229600" cy="3719512"/>
          </a:xfrm>
        </p:spPr>
        <p:txBody>
          <a:bodyPr/>
          <a:lstStyle/>
          <a:p>
            <a:pPr eaLnBrk="1" hangingPunct="1"/>
            <a:r>
              <a:rPr lang="en-US" sz="9600" dirty="0" smtClean="0">
                <a:latin typeface="Brush Script MT" pitchFamily="66" charset="0"/>
                <a:cs typeface="Arial" charset="0"/>
              </a:rPr>
              <a:t>Thank you!</a:t>
            </a:r>
            <a:br>
              <a:rPr lang="en-US" sz="9600" dirty="0" smtClean="0">
                <a:latin typeface="Brush Script MT" pitchFamily="66" charset="0"/>
                <a:cs typeface="Arial" charset="0"/>
              </a:rPr>
            </a:br>
            <a:r>
              <a:rPr lang="en-US" sz="9600" dirty="0" smtClean="0">
                <a:latin typeface="Brush Script MT" pitchFamily="66" charset="0"/>
                <a:cs typeface="Arial" charset="0"/>
              </a:rPr>
              <a:t/>
            </a:r>
            <a:br>
              <a:rPr lang="en-US" sz="9600" dirty="0" smtClean="0">
                <a:latin typeface="Brush Script MT" pitchFamily="66" charset="0"/>
                <a:cs typeface="Arial" charset="0"/>
              </a:rPr>
            </a:br>
            <a:endParaRPr lang="en-US" sz="9600" dirty="0" smtClean="0">
              <a:latin typeface="Brush Script MT" pitchFamily="66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12"/>
          </a:xfrm>
        </p:spPr>
        <p:txBody>
          <a:bodyPr/>
          <a:lstStyle/>
          <a:p>
            <a:pPr marL="812800" indent="-812800" eaLnBrk="1" hangingPunct="1"/>
            <a:r>
              <a:rPr lang="en-US" smtClean="0"/>
              <a:t>PHYSIOLOGICAL  </a:t>
            </a:r>
            <a:r>
              <a:rPr lang="en-US" smtClean="0">
                <a:latin typeface="Trebuchet MS" pitchFamily="34" charset="0"/>
              </a:rPr>
              <a:t> JAUNDICE </a:t>
            </a:r>
            <a:endParaRPr lang="en-US" i="1" smtClean="0">
              <a:latin typeface="Trebuchet MS" pitchFamily="34" charset="0"/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457200" y="2000250"/>
            <a:ext cx="8229600" cy="4125913"/>
          </a:xfrm>
        </p:spPr>
        <p:txBody>
          <a:bodyPr/>
          <a:lstStyle/>
          <a:p>
            <a:pPr marL="812800" indent="-812800" eaLnBrk="1" hangingPunct="1">
              <a:buFontTx/>
              <a:buNone/>
            </a:pPr>
            <a:r>
              <a:rPr lang="en-US" smtClean="0"/>
              <a:t>1. Decreased  RBC survival 90 days, increased RBC vol /Kg, polycythemia of NB</a:t>
            </a:r>
          </a:p>
          <a:p>
            <a:pPr marL="812800" indent="-812800" eaLnBrk="1" hangingPunct="1">
              <a:buFontTx/>
              <a:buNone/>
            </a:pPr>
            <a:r>
              <a:rPr lang="en-US" smtClean="0"/>
              <a:t>2. Poor hepatic uptake due to immature liver-decreased ligandin or Y- protein</a:t>
            </a:r>
          </a:p>
          <a:p>
            <a:pPr marL="812800" indent="-812800" eaLnBrk="1" hangingPunct="1">
              <a:buFontTx/>
              <a:buNone/>
            </a:pPr>
            <a:r>
              <a:rPr lang="en-US" smtClean="0"/>
              <a:t>3. Poor conjugation due to enzyme deficiency-UDPG-T activity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Download more documents and slide shows on The Medical Post [ www.themedicalpost.net ]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smtClean="0"/>
          </a:p>
          <a:p>
            <a:pPr eaLnBrk="1" hangingPunct="1">
              <a:buFontTx/>
              <a:buNone/>
            </a:pPr>
            <a:r>
              <a:rPr lang="en-US" smtClean="0"/>
              <a:t>4. Increased  enterohepatic circulation due to</a:t>
            </a:r>
          </a:p>
          <a:p>
            <a:pPr eaLnBrk="1" hangingPunct="1">
              <a:buFontTx/>
              <a:buNone/>
            </a:pPr>
            <a:r>
              <a:rPr lang="en-US" smtClean="0"/>
              <a:t>         -  High level of intst beta-glucoronidase</a:t>
            </a:r>
          </a:p>
          <a:p>
            <a:pPr eaLnBrk="1" hangingPunct="1">
              <a:buFontTx/>
              <a:buNone/>
            </a:pPr>
            <a:r>
              <a:rPr lang="en-US" smtClean="0"/>
              <a:t>         - delayed colonization by bacteria</a:t>
            </a:r>
          </a:p>
          <a:p>
            <a:pPr eaLnBrk="1" hangingPunct="1">
              <a:buFontTx/>
              <a:buNone/>
            </a:pPr>
            <a:r>
              <a:rPr lang="en-US" smtClean="0"/>
              <a:t>          - Decreased gut motility</a:t>
            </a:r>
          </a:p>
          <a:p>
            <a:pPr eaLnBrk="1" hangingPunct="1">
              <a:buFontTx/>
              <a:buNone/>
            </a:pPr>
            <a:r>
              <a:rPr lang="en-US" smtClean="0"/>
              <a:t>5.Decreased hepatic excretion of bilirubin</a:t>
            </a:r>
          </a:p>
          <a:p>
            <a:pPr eaLnBrk="1" hangingPunct="1"/>
            <a:endParaRPr lang="en-US" smtClean="0"/>
          </a:p>
        </p:txBody>
      </p:sp>
      <p:sp>
        <p:nvSpPr>
          <p:cNvPr id="1331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PHYSIOLOGICAL  </a:t>
            </a:r>
            <a:r>
              <a:rPr lang="en-US" smtClean="0">
                <a:latin typeface="Trebuchet MS" pitchFamily="34" charset="0"/>
              </a:rPr>
              <a:t> JAUNDICE </a:t>
            </a:r>
            <a:endParaRPr lang="en-US" smtClean="0"/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49288" y="274638"/>
            <a:ext cx="7994650" cy="1074737"/>
          </a:xfrm>
        </p:spPr>
        <p:txBody>
          <a:bodyPr/>
          <a:lstStyle/>
          <a:p>
            <a:pPr eaLnBrk="1" hangingPunct="1"/>
            <a:r>
              <a:rPr lang="en-US" smtClean="0">
                <a:latin typeface="Trebuchet MS" pitchFamily="34" charset="0"/>
              </a:rPr>
              <a:t>PATHOLOGICAL JAUNDICE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sz="half" idx="4294967295"/>
          </p:nvPr>
        </p:nvSpPr>
        <p:spPr>
          <a:xfrm>
            <a:off x="609600" y="1524000"/>
            <a:ext cx="38100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800" i="1" smtClean="0">
                <a:latin typeface="Trebuchet MS" pitchFamily="34" charset="0"/>
              </a:rPr>
              <a:t>Suspect if...</a:t>
            </a:r>
          </a:p>
        </p:txBody>
      </p:sp>
      <p:sp>
        <p:nvSpPr>
          <p:cNvPr id="1029" name="Rectangle 4"/>
          <p:cNvSpPr>
            <a:spLocks noGrp="1" noChangeArrowheads="1"/>
          </p:cNvSpPr>
          <p:nvPr>
            <p:ph sz="half" idx="4294967295"/>
          </p:nvPr>
        </p:nvSpPr>
        <p:spPr>
          <a:xfrm>
            <a:off x="2590800" y="1524000"/>
            <a:ext cx="6248400" cy="5334000"/>
          </a:xfrm>
        </p:spPr>
        <p:txBody>
          <a:bodyPr/>
          <a:lstStyle/>
          <a:p>
            <a:pPr eaLnBrk="1" hangingPunct="1"/>
            <a:r>
              <a:rPr lang="en-US" sz="2800" b="1" smtClean="0">
                <a:latin typeface="Trebuchet MS" pitchFamily="34" charset="0"/>
              </a:rPr>
              <a:t>Jaundice in first 24 hours</a:t>
            </a:r>
          </a:p>
          <a:p>
            <a:pPr eaLnBrk="1" hangingPunct="1"/>
            <a:r>
              <a:rPr lang="en-US" sz="2800" b="1" smtClean="0">
                <a:latin typeface="Trebuchet MS" pitchFamily="34" charset="0"/>
              </a:rPr>
              <a:t>Rise of &gt;5mg/24 hours or </a:t>
            </a:r>
            <a:r>
              <a:rPr lang="en-US" sz="2800" b="1" smtClean="0"/>
              <a:t>0.5 mg/dl/hr</a:t>
            </a:r>
            <a:endParaRPr lang="en-US" sz="2800" b="1" smtClean="0">
              <a:latin typeface="Trebuchet MS" pitchFamily="34" charset="0"/>
            </a:endParaRPr>
          </a:p>
          <a:p>
            <a:pPr eaLnBrk="1" hangingPunct="1"/>
            <a:r>
              <a:rPr lang="en-US" sz="2800" b="1" smtClean="0">
                <a:latin typeface="Trebuchet MS" pitchFamily="34" charset="0"/>
              </a:rPr>
              <a:t>Jaundice beyond physiological limits</a:t>
            </a:r>
          </a:p>
          <a:p>
            <a:pPr eaLnBrk="1" hangingPunct="1"/>
            <a:r>
              <a:rPr lang="en-US" sz="2800" b="1" smtClean="0">
                <a:latin typeface="Trebuchet MS" pitchFamily="34" charset="0"/>
              </a:rPr>
              <a:t>Conjugated bilirubin- </a:t>
            </a:r>
            <a:r>
              <a:rPr lang="en-US" sz="2800" b="1" smtClean="0"/>
              <a:t>&gt;2mg or 20% of total</a:t>
            </a:r>
            <a:endParaRPr lang="en-US" sz="2800" b="1" smtClean="0">
              <a:latin typeface="Trebuchet MS" pitchFamily="34" charset="0"/>
            </a:endParaRPr>
          </a:p>
          <a:p>
            <a:pPr eaLnBrk="1" hangingPunct="1"/>
            <a:r>
              <a:rPr lang="en-US" sz="2800" b="1" smtClean="0">
                <a:latin typeface="Trebuchet MS" pitchFamily="34" charset="0"/>
              </a:rPr>
              <a:t>Beyond 2 weeks</a:t>
            </a:r>
          </a:p>
          <a:p>
            <a:pPr eaLnBrk="1" hangingPunct="1"/>
            <a:r>
              <a:rPr lang="en-US" sz="2800" b="1" smtClean="0"/>
              <a:t> Signs of underlying illness ++</a:t>
            </a:r>
            <a:endParaRPr lang="en-US" sz="2800" b="1" u="sng" smtClean="0"/>
          </a:p>
          <a:p>
            <a:pPr eaLnBrk="1" hangingPunct="1"/>
            <a:endParaRPr lang="en-US" sz="2800" b="1" smtClean="0">
              <a:latin typeface="Trebuchet MS" pitchFamily="34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2362200"/>
          <a:ext cx="1857375" cy="3995738"/>
        </p:xfrm>
        <a:graphic>
          <a:graphicData uri="http://schemas.openxmlformats.org/presentationml/2006/ole">
            <p:oleObj spid="_x0000_s1026" name="Clip" r:id="rId4" imgW="2464200" imgH="531000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3636</TotalTime>
  <Words>1844</Words>
  <Application>Microsoft Office PowerPoint</Application>
  <PresentationFormat>عرض على الشاشة (3:4)‏</PresentationFormat>
  <Paragraphs>413</Paragraphs>
  <Slides>63</Slides>
  <Notes>19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63</vt:i4>
      </vt:variant>
    </vt:vector>
  </HeadingPairs>
  <TitlesOfParts>
    <vt:vector size="65" baseType="lpstr">
      <vt:lpstr>Office Theme</vt:lpstr>
      <vt:lpstr>Clip</vt:lpstr>
      <vt:lpstr>الشريحة 1</vt:lpstr>
      <vt:lpstr>Normal Physiology</vt:lpstr>
      <vt:lpstr>Normal Physiology</vt:lpstr>
      <vt:lpstr>Normal Physiology</vt:lpstr>
      <vt:lpstr>الشريحة 5</vt:lpstr>
      <vt:lpstr>PHYSIOLOGICAL JAUNDICE</vt:lpstr>
      <vt:lpstr>PHYSIOLOGICAL   JAUNDICE </vt:lpstr>
      <vt:lpstr>PHYSIOLOGICAL   JAUNDICE </vt:lpstr>
      <vt:lpstr>PATHOLOGICAL JAUNDICE</vt:lpstr>
      <vt:lpstr>Pathological Jaundice - Hemolytic causes (unconjugated)</vt:lpstr>
      <vt:lpstr>Pathological Jaundice - Non-hemolytic (unconjugated)</vt:lpstr>
      <vt:lpstr>Pathological Jaundice –  Defective Conjugation(unconjugated)</vt:lpstr>
      <vt:lpstr>Pathological Jaundice –  Defective Conjugation</vt:lpstr>
      <vt:lpstr>Pathological Jaundice –  Defective excretion</vt:lpstr>
      <vt:lpstr>Causes of Jaundice –as per time of onset </vt:lpstr>
      <vt:lpstr>After 72 hrs (within 2 weeks)</vt:lpstr>
      <vt:lpstr>الشريحة 17</vt:lpstr>
      <vt:lpstr>الشريحة 18</vt:lpstr>
      <vt:lpstr>Diagnosis </vt:lpstr>
      <vt:lpstr>2. General exam</vt:lpstr>
      <vt:lpstr>Examination</vt:lpstr>
      <vt:lpstr>3) Lab Investigations</vt:lpstr>
      <vt:lpstr>Investigations in RH incompatibility</vt:lpstr>
      <vt:lpstr>POSTNATAL INVESTIGATION  BABY</vt:lpstr>
      <vt:lpstr>Others </vt:lpstr>
      <vt:lpstr>MANAGEMENT</vt:lpstr>
      <vt:lpstr>MANAGEMENT OF JAUNDICE</vt:lpstr>
      <vt:lpstr>الشريحة 28</vt:lpstr>
      <vt:lpstr>PHOTOTHERAPY </vt:lpstr>
      <vt:lpstr>Phototherapy -MTH</vt:lpstr>
      <vt:lpstr>Phototherapy </vt:lpstr>
      <vt:lpstr>الشريحة 32</vt:lpstr>
      <vt:lpstr>الشريحة 33</vt:lpstr>
      <vt:lpstr>Phototherapy</vt:lpstr>
      <vt:lpstr>Mechanism of Action</vt:lpstr>
      <vt:lpstr>Indications for Phototherapy</vt:lpstr>
      <vt:lpstr>الشريحة 37</vt:lpstr>
      <vt:lpstr>Procedure </vt:lpstr>
      <vt:lpstr>الشريحة 39</vt:lpstr>
      <vt:lpstr>Side Effects</vt:lpstr>
      <vt:lpstr>الشريحة 41</vt:lpstr>
      <vt:lpstr>DRUGS</vt:lpstr>
      <vt:lpstr>DRUGS</vt:lpstr>
      <vt:lpstr>Exchange Transfusion</vt:lpstr>
      <vt:lpstr>Methods of exchange</vt:lpstr>
      <vt:lpstr>In Hemolytic disease of the newborn (ABO / Rh) </vt:lpstr>
      <vt:lpstr>Rh incompatibility</vt:lpstr>
      <vt:lpstr>Rh incompatibility</vt:lpstr>
      <vt:lpstr>ABO incompatibility</vt:lpstr>
      <vt:lpstr>Selection of blood </vt:lpstr>
      <vt:lpstr>Prevention  </vt:lpstr>
      <vt:lpstr>Procedure</vt:lpstr>
      <vt:lpstr>الشريحة 53</vt:lpstr>
      <vt:lpstr>الشريحة 54</vt:lpstr>
      <vt:lpstr>Complications</vt:lpstr>
      <vt:lpstr>Breast milk jaundice</vt:lpstr>
      <vt:lpstr>Management </vt:lpstr>
      <vt:lpstr>Breast feeding jaundice</vt:lpstr>
      <vt:lpstr>KERNICTERUS</vt:lpstr>
      <vt:lpstr>ACUTE BILIRUBIN ENCEPHALOPATHY</vt:lpstr>
      <vt:lpstr>CHRONIC BILIRUBIN ENCEPHALOPATHY</vt:lpstr>
      <vt:lpstr>TREATMENT</vt:lpstr>
      <vt:lpstr>Thank you!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Jassi Singh</dc:creator>
  <cp:lastModifiedBy>hadi</cp:lastModifiedBy>
  <cp:revision>372</cp:revision>
  <dcterms:created xsi:type="dcterms:W3CDTF">2012-01-03T12:47:18Z</dcterms:created>
  <dcterms:modified xsi:type="dcterms:W3CDTF">2018-03-01T11:01:59Z</dcterms:modified>
</cp:coreProperties>
</file>